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1" r:id="rId1"/>
  </p:sldMasterIdLst>
  <p:notesMasterIdLst>
    <p:notesMasterId r:id="rId28"/>
  </p:notesMasterIdLst>
  <p:sldIdLst>
    <p:sldId id="256" r:id="rId2"/>
    <p:sldId id="295" r:id="rId3"/>
    <p:sldId id="257" r:id="rId4"/>
    <p:sldId id="316" r:id="rId5"/>
    <p:sldId id="317" r:id="rId6"/>
    <p:sldId id="296" r:id="rId7"/>
    <p:sldId id="297" r:id="rId8"/>
    <p:sldId id="298" r:id="rId9"/>
    <p:sldId id="299" r:id="rId10"/>
    <p:sldId id="300" r:id="rId11"/>
    <p:sldId id="310" r:id="rId12"/>
    <p:sldId id="311" r:id="rId13"/>
    <p:sldId id="312" r:id="rId14"/>
    <p:sldId id="313" r:id="rId15"/>
    <p:sldId id="314" r:id="rId16"/>
    <p:sldId id="315" r:id="rId17"/>
    <p:sldId id="307" r:id="rId18"/>
    <p:sldId id="308" r:id="rId19"/>
    <p:sldId id="309" r:id="rId20"/>
    <p:sldId id="306" r:id="rId21"/>
    <p:sldId id="320" r:id="rId22"/>
    <p:sldId id="318" r:id="rId23"/>
    <p:sldId id="319" r:id="rId24"/>
    <p:sldId id="321" r:id="rId25"/>
    <p:sldId id="322" r:id="rId26"/>
    <p:sldId id="323" r:id="rId27"/>
  </p:sldIdLst>
  <p:sldSz cx="9144000" cy="5143500" type="screen16x9"/>
  <p:notesSz cx="6858000" cy="9144000"/>
  <p:embeddedFontLst>
    <p:embeddedFont>
      <p:font typeface="Calibri" panose="020F0502020204030204" pitchFamily="34" charset="0"/>
      <p:regular r:id="rId29"/>
      <p:bold r:id="rId30"/>
      <p:italic r:id="rId31"/>
      <p:boldItalic r:id="rId32"/>
    </p:embeddedFont>
    <p:embeddedFont>
      <p:font typeface="微軟正黑體" panose="020B0604030504040204" pitchFamily="34" charset="-120"/>
      <p:regular r:id="rId33"/>
      <p:bold r:id="rId34"/>
    </p:embeddedFont>
    <p:embeddedFont>
      <p:font typeface="標楷體" panose="03000509000000000000" pitchFamily="65" charset="-120"/>
      <p:regular r:id="rId35"/>
    </p:embeddedFont>
    <p:embeddedFont>
      <p:font typeface="Montserrat" panose="02020500000000000000" charset="0"/>
      <p:regular r:id="rId36"/>
      <p:bold r:id="rId37"/>
      <p:italic r:id="rId38"/>
      <p:bold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1378">
          <p15:clr>
            <a:srgbClr val="9AA0A6"/>
          </p15:clr>
        </p15:guide>
        <p15:guide id="2" orient="horz" pos="16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7466740-3404-4874-9BA1-9CC9F67756EB}">
  <a:tblStyle styleId="{F7466740-3404-4874-9BA1-9CC9F67756EB}"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3" autoAdjust="0"/>
    <p:restoredTop sz="94660"/>
  </p:normalViewPr>
  <p:slideViewPr>
    <p:cSldViewPr snapToGrid="0">
      <p:cViewPr varScale="1">
        <p:scale>
          <a:sx n="130" d="100"/>
          <a:sy n="130" d="100"/>
        </p:scale>
        <p:origin x="152" y="64"/>
      </p:cViewPr>
      <p:guideLst>
        <p:guide pos="1378"/>
        <p:guide orient="horz" pos="16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11.fntdata"/><Relationship Id="rId21" Type="http://schemas.openxmlformats.org/officeDocument/2006/relationships/slide" Target="slides/slide20.xml"/><Relationship Id="rId34" Type="http://schemas.openxmlformats.org/officeDocument/2006/relationships/font" Target="fonts/font6.fntdata"/><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5.fntdata"/><Relationship Id="rId38" Type="http://schemas.openxmlformats.org/officeDocument/2006/relationships/font" Target="fonts/font10.fntdata"/></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6D1B05-283C-4F50-99B3-9FAEFF55D810}" type="doc">
      <dgm:prSet loTypeId="urn:microsoft.com/office/officeart/2005/8/layout/chevron1" loCatId="process" qsTypeId="urn:microsoft.com/office/officeart/2005/8/quickstyle/simple2" qsCatId="simple" csTypeId="urn:microsoft.com/office/officeart/2005/8/colors/colorful2" csCatId="colorful" phldr="1"/>
      <dgm:spPr/>
    </dgm:pt>
    <dgm:pt modelId="{863BF2E3-1644-4D9C-81FD-24EA176C0915}">
      <dgm:prSet phldrT="[文字]"/>
      <dgm:spPr/>
      <dgm:t>
        <a:bodyPr/>
        <a:lstStyle/>
        <a:p>
          <a:r>
            <a:rPr lang="zh-TW" altLang="en-US" dirty="0" smtClean="0">
              <a:latin typeface="標楷體" panose="03000509000000000000" pitchFamily="65" charset="-120"/>
              <a:ea typeface="Adobe 繁黑體 Std B"/>
            </a:rPr>
            <a:t>各單位 </a:t>
          </a:r>
          <a:endParaRPr lang="zh-TW" altLang="en-US" dirty="0">
            <a:ea typeface="Adobe 繁黑體 Std B"/>
          </a:endParaRPr>
        </a:p>
      </dgm:t>
    </dgm:pt>
    <dgm:pt modelId="{53B3D597-BFA2-4484-A26C-0466FF828B95}" type="parTrans" cxnId="{471C502C-274E-4FB7-B647-06ED47451E4C}">
      <dgm:prSet/>
      <dgm:spPr/>
      <dgm:t>
        <a:bodyPr/>
        <a:lstStyle/>
        <a:p>
          <a:endParaRPr lang="zh-TW" altLang="en-US"/>
        </a:p>
      </dgm:t>
    </dgm:pt>
    <dgm:pt modelId="{D7D63365-2A96-4A47-98FD-A0BABFE9E8FC}" type="sibTrans" cxnId="{471C502C-274E-4FB7-B647-06ED47451E4C}">
      <dgm:prSet/>
      <dgm:spPr/>
      <dgm:t>
        <a:bodyPr/>
        <a:lstStyle/>
        <a:p>
          <a:endParaRPr lang="zh-TW" altLang="en-US"/>
        </a:p>
      </dgm:t>
    </dgm:pt>
    <dgm:pt modelId="{55E2F6B4-784A-48D4-BBCE-271882CC4FD6}">
      <dgm:prSet phldrT="[文字]" custT="1"/>
      <dgm:spPr/>
      <dgm:t>
        <a:bodyPr/>
        <a:lstStyle/>
        <a:p>
          <a:r>
            <a:rPr lang="zh-TW" altLang="en-US" sz="1600" b="1" dirty="0" smtClean="0">
              <a:ea typeface="Adobe 繁黑體 Std B"/>
            </a:rPr>
            <a:t>教資中心</a:t>
          </a:r>
          <a:endParaRPr lang="zh-TW" altLang="en-US" sz="1600" b="1" dirty="0">
            <a:ea typeface="Adobe 繁黑體 Std B"/>
          </a:endParaRPr>
        </a:p>
      </dgm:t>
    </dgm:pt>
    <dgm:pt modelId="{E7573120-4EBB-4C1F-AE1B-547E58AEF2D5}" type="parTrans" cxnId="{D7DC60D0-3608-4D14-9271-6FB2728824CD}">
      <dgm:prSet/>
      <dgm:spPr/>
      <dgm:t>
        <a:bodyPr/>
        <a:lstStyle/>
        <a:p>
          <a:endParaRPr lang="zh-TW" altLang="en-US"/>
        </a:p>
      </dgm:t>
    </dgm:pt>
    <dgm:pt modelId="{28A425C3-DC59-45F9-82BC-095B83A3C3BE}" type="sibTrans" cxnId="{D7DC60D0-3608-4D14-9271-6FB2728824CD}">
      <dgm:prSet/>
      <dgm:spPr/>
      <dgm:t>
        <a:bodyPr/>
        <a:lstStyle/>
        <a:p>
          <a:endParaRPr lang="zh-TW" altLang="en-US"/>
        </a:p>
      </dgm:t>
    </dgm:pt>
    <dgm:pt modelId="{7B0BE990-6973-4A48-A5FE-E6D9D0363F06}">
      <dgm:prSet phldrT="[文字]" custT="1"/>
      <dgm:spPr/>
      <dgm:t>
        <a:bodyPr/>
        <a:lstStyle/>
        <a:p>
          <a:r>
            <a:rPr lang="zh-TW" altLang="en-US" sz="1200" b="1" dirty="0" smtClean="0">
              <a:effectLst>
                <a:outerShdw blurRad="38100" dist="38100" dir="2700000" algn="tl">
                  <a:srgbClr val="000000">
                    <a:alpha val="43137"/>
                  </a:srgbClr>
                </a:outerShdw>
              </a:effectLst>
            </a:rPr>
            <a:t>總務處</a:t>
          </a:r>
          <a:endParaRPr lang="en-US" altLang="zh-TW" sz="1200" b="1" dirty="0" smtClean="0">
            <a:effectLst>
              <a:outerShdw blurRad="38100" dist="38100" dir="2700000" algn="tl">
                <a:srgbClr val="000000">
                  <a:alpha val="43137"/>
                </a:srgbClr>
              </a:outerShdw>
            </a:effectLst>
          </a:endParaRPr>
        </a:p>
        <a:p>
          <a:r>
            <a:rPr lang="en-US" altLang="zh-TW" sz="1050" b="1" dirty="0" smtClean="0">
              <a:effectLst>
                <a:outerShdw blurRad="38100" dist="38100" dir="2700000" algn="tl">
                  <a:srgbClr val="000000">
                    <a:alpha val="43137"/>
                  </a:srgbClr>
                </a:outerShdw>
              </a:effectLst>
            </a:rPr>
            <a:t>(</a:t>
          </a:r>
          <a:r>
            <a:rPr lang="zh-TW" altLang="en-US" sz="1050" b="1" dirty="0" smtClean="0">
              <a:effectLst>
                <a:outerShdw blurRad="38100" dist="38100" dir="2700000" algn="tl">
                  <a:srgbClr val="000000">
                    <a:alpha val="43137"/>
                  </a:srgbClr>
                </a:outerShdw>
              </a:effectLst>
            </a:rPr>
            <a:t>出納</a:t>
          </a:r>
          <a:r>
            <a:rPr lang="en-US" altLang="zh-TW" sz="1050" b="1" dirty="0" smtClean="0">
              <a:effectLst>
                <a:outerShdw blurRad="38100" dist="38100" dir="2700000" algn="tl">
                  <a:srgbClr val="000000">
                    <a:alpha val="43137"/>
                  </a:srgbClr>
                </a:outerShdw>
              </a:effectLst>
            </a:rPr>
            <a:t>/</a:t>
          </a:r>
          <a:r>
            <a:rPr lang="zh-TW" altLang="en-US" sz="1050" b="1" dirty="0" smtClean="0">
              <a:effectLst>
                <a:outerShdw blurRad="38100" dist="38100" dir="2700000" algn="tl">
                  <a:srgbClr val="000000">
                    <a:alpha val="43137"/>
                  </a:srgbClr>
                </a:outerShdw>
              </a:effectLst>
            </a:rPr>
            <a:t>事務</a:t>
          </a:r>
          <a:r>
            <a:rPr lang="en-US" altLang="zh-TW" sz="1050" b="1" dirty="0" smtClean="0">
              <a:effectLst>
                <a:outerShdw blurRad="38100" dist="38100" dir="2700000" algn="tl">
                  <a:srgbClr val="000000">
                    <a:alpha val="43137"/>
                  </a:srgbClr>
                </a:outerShdw>
              </a:effectLst>
            </a:rPr>
            <a:t>/</a:t>
          </a:r>
          <a:r>
            <a:rPr lang="zh-TW" altLang="en-US" sz="1050" b="1" dirty="0" smtClean="0">
              <a:effectLst>
                <a:outerShdw blurRad="38100" dist="38100" dir="2700000" algn="tl">
                  <a:srgbClr val="000000">
                    <a:alpha val="43137"/>
                  </a:srgbClr>
                </a:outerShdw>
              </a:effectLst>
            </a:rPr>
            <a:t>保管</a:t>
          </a:r>
          <a:r>
            <a:rPr lang="en-US" altLang="zh-TW" sz="1050" b="1" dirty="0" smtClean="0">
              <a:effectLst>
                <a:outerShdw blurRad="38100" dist="38100" dir="2700000" algn="tl">
                  <a:srgbClr val="000000">
                    <a:alpha val="43137"/>
                  </a:srgbClr>
                </a:outerShdw>
              </a:effectLst>
            </a:rPr>
            <a:t>)</a:t>
          </a:r>
          <a:endParaRPr lang="zh-TW" altLang="en-US" sz="1200" b="1" dirty="0">
            <a:effectLst>
              <a:outerShdw blurRad="38100" dist="38100" dir="2700000" algn="tl">
                <a:srgbClr val="000000">
                  <a:alpha val="43137"/>
                </a:srgbClr>
              </a:outerShdw>
            </a:effectLst>
          </a:endParaRPr>
        </a:p>
      </dgm:t>
    </dgm:pt>
    <dgm:pt modelId="{9615BD5F-9CA1-4F08-9142-40B735375E76}" type="parTrans" cxnId="{F3E8D2DB-500F-4D96-8476-670D3F56A8F0}">
      <dgm:prSet/>
      <dgm:spPr/>
      <dgm:t>
        <a:bodyPr/>
        <a:lstStyle/>
        <a:p>
          <a:endParaRPr lang="zh-TW" altLang="en-US"/>
        </a:p>
      </dgm:t>
    </dgm:pt>
    <dgm:pt modelId="{41F65AA1-9595-4D74-9067-DB48E5DF3015}" type="sibTrans" cxnId="{F3E8D2DB-500F-4D96-8476-670D3F56A8F0}">
      <dgm:prSet/>
      <dgm:spPr/>
      <dgm:t>
        <a:bodyPr/>
        <a:lstStyle/>
        <a:p>
          <a:endParaRPr lang="zh-TW" altLang="en-US"/>
        </a:p>
      </dgm:t>
    </dgm:pt>
    <dgm:pt modelId="{C11E8A6C-653B-4085-A69A-8CAC4A2778E3}">
      <dgm:prSet/>
      <dgm:spPr/>
      <dgm:t>
        <a:bodyPr/>
        <a:lstStyle/>
        <a:p>
          <a:r>
            <a:rPr lang="zh-TW" altLang="en-US" b="1" dirty="0" smtClean="0">
              <a:solidFill>
                <a:schemeClr val="bg1"/>
              </a:solidFill>
              <a:effectLst>
                <a:outerShdw blurRad="38100" dist="38100" dir="2700000" algn="tl">
                  <a:srgbClr val="000000">
                    <a:alpha val="43137"/>
                  </a:srgbClr>
                </a:outerShdw>
              </a:effectLst>
              <a:ea typeface="Adobe 繁黑體 Std B"/>
            </a:rPr>
            <a:t>主計室</a:t>
          </a:r>
          <a:endParaRPr lang="zh-TW" altLang="en-US" b="1" dirty="0">
            <a:solidFill>
              <a:schemeClr val="bg1"/>
            </a:solidFill>
            <a:effectLst>
              <a:outerShdw blurRad="38100" dist="38100" dir="2700000" algn="tl">
                <a:srgbClr val="000000">
                  <a:alpha val="43137"/>
                </a:srgbClr>
              </a:outerShdw>
            </a:effectLst>
            <a:ea typeface="Adobe 繁黑體 Std B"/>
          </a:endParaRPr>
        </a:p>
      </dgm:t>
    </dgm:pt>
    <dgm:pt modelId="{4CCDE8BB-8464-48DB-B500-D9AA3D1C11A4}" type="parTrans" cxnId="{B801B266-C2EB-4390-9148-9EB1CDEC273E}">
      <dgm:prSet/>
      <dgm:spPr/>
      <dgm:t>
        <a:bodyPr/>
        <a:lstStyle/>
        <a:p>
          <a:endParaRPr lang="zh-TW" altLang="en-US"/>
        </a:p>
      </dgm:t>
    </dgm:pt>
    <dgm:pt modelId="{AD1EF6CA-1402-4E44-9C7E-86EE158E94D0}" type="sibTrans" cxnId="{B801B266-C2EB-4390-9148-9EB1CDEC273E}">
      <dgm:prSet/>
      <dgm:spPr/>
      <dgm:t>
        <a:bodyPr/>
        <a:lstStyle/>
        <a:p>
          <a:endParaRPr lang="zh-TW" altLang="en-US"/>
        </a:p>
      </dgm:t>
    </dgm:pt>
    <dgm:pt modelId="{6DB91ED1-BC0E-42C4-91C3-057BCA2DF996}">
      <dgm:prSet/>
      <dgm:spPr/>
      <dgm:t>
        <a:bodyPr/>
        <a:lstStyle/>
        <a:p>
          <a:r>
            <a:rPr lang="zh-TW" altLang="en-US" b="1" dirty="0" smtClean="0">
              <a:effectLst>
                <a:outerShdw blurRad="38100" dist="38100" dir="2700000" algn="tl">
                  <a:srgbClr val="000000">
                    <a:alpha val="43137"/>
                  </a:srgbClr>
                </a:outerShdw>
              </a:effectLst>
            </a:rPr>
            <a:t>秘書室</a:t>
          </a:r>
          <a:endParaRPr lang="zh-TW" altLang="en-US" b="1" dirty="0">
            <a:effectLst>
              <a:outerShdw blurRad="38100" dist="38100" dir="2700000" algn="tl">
                <a:srgbClr val="000000">
                  <a:alpha val="43137"/>
                </a:srgbClr>
              </a:outerShdw>
            </a:effectLst>
          </a:endParaRPr>
        </a:p>
      </dgm:t>
    </dgm:pt>
    <dgm:pt modelId="{F7B93A8C-D712-4A26-9565-8D057AE5CB54}" type="parTrans" cxnId="{E0202A63-3165-469D-93A7-46D1EAA8CC6A}">
      <dgm:prSet/>
      <dgm:spPr/>
      <dgm:t>
        <a:bodyPr/>
        <a:lstStyle/>
        <a:p>
          <a:endParaRPr lang="zh-TW" altLang="en-US"/>
        </a:p>
      </dgm:t>
    </dgm:pt>
    <dgm:pt modelId="{B50415CA-390F-4FF6-A200-E1319A260843}" type="sibTrans" cxnId="{E0202A63-3165-469D-93A7-46D1EAA8CC6A}">
      <dgm:prSet/>
      <dgm:spPr/>
      <dgm:t>
        <a:bodyPr/>
        <a:lstStyle/>
        <a:p>
          <a:endParaRPr lang="zh-TW" altLang="en-US"/>
        </a:p>
      </dgm:t>
    </dgm:pt>
    <dgm:pt modelId="{EB13229D-E397-4C1A-A555-72012DE90AE7}">
      <dgm:prSet/>
      <dgm:spPr/>
      <dgm:t>
        <a:bodyPr/>
        <a:lstStyle/>
        <a:p>
          <a:r>
            <a:rPr lang="zh-TW" altLang="en-US" dirty="0" smtClean="0">
              <a:effectLst>
                <a:outerShdw blurRad="38100" dist="38100" dir="2700000" algn="tl">
                  <a:srgbClr val="000000">
                    <a:alpha val="43137"/>
                  </a:srgbClr>
                </a:outerShdw>
              </a:effectLst>
            </a:rPr>
            <a:t>校長室</a:t>
          </a:r>
          <a:endParaRPr lang="zh-TW" altLang="en-US" dirty="0">
            <a:effectLst>
              <a:outerShdw blurRad="38100" dist="38100" dir="2700000" algn="tl">
                <a:srgbClr val="000000">
                  <a:alpha val="43137"/>
                </a:srgbClr>
              </a:outerShdw>
            </a:effectLst>
          </a:endParaRPr>
        </a:p>
      </dgm:t>
    </dgm:pt>
    <dgm:pt modelId="{CDAA7D99-4CCC-48F6-ABC3-88FBBE0B6E09}" type="parTrans" cxnId="{0892EA80-4BF4-42DC-BAB4-915EBC00B4FD}">
      <dgm:prSet/>
      <dgm:spPr/>
      <dgm:t>
        <a:bodyPr/>
        <a:lstStyle/>
        <a:p>
          <a:endParaRPr lang="zh-TW" altLang="en-US"/>
        </a:p>
      </dgm:t>
    </dgm:pt>
    <dgm:pt modelId="{03A27D48-56AD-43A9-9E6E-4858DE28A1A1}" type="sibTrans" cxnId="{0892EA80-4BF4-42DC-BAB4-915EBC00B4FD}">
      <dgm:prSet/>
      <dgm:spPr/>
      <dgm:t>
        <a:bodyPr/>
        <a:lstStyle/>
        <a:p>
          <a:endParaRPr lang="zh-TW" altLang="en-US"/>
        </a:p>
      </dgm:t>
    </dgm:pt>
    <dgm:pt modelId="{4137EF51-B21B-4E22-8AA9-AF39A62314FC}" type="pres">
      <dgm:prSet presAssocID="{3F6D1B05-283C-4F50-99B3-9FAEFF55D810}" presName="Name0" presStyleCnt="0">
        <dgm:presLayoutVars>
          <dgm:dir/>
          <dgm:animLvl val="lvl"/>
          <dgm:resizeHandles val="exact"/>
        </dgm:presLayoutVars>
      </dgm:prSet>
      <dgm:spPr/>
    </dgm:pt>
    <dgm:pt modelId="{91D6185C-7D03-4F9C-BF46-1019497B23CB}" type="pres">
      <dgm:prSet presAssocID="{863BF2E3-1644-4D9C-81FD-24EA176C0915}" presName="parTxOnly" presStyleLbl="node1" presStyleIdx="0" presStyleCnt="6">
        <dgm:presLayoutVars>
          <dgm:chMax val="0"/>
          <dgm:chPref val="0"/>
          <dgm:bulletEnabled val="1"/>
        </dgm:presLayoutVars>
      </dgm:prSet>
      <dgm:spPr/>
      <dgm:t>
        <a:bodyPr/>
        <a:lstStyle/>
        <a:p>
          <a:endParaRPr lang="zh-TW" altLang="en-US"/>
        </a:p>
      </dgm:t>
    </dgm:pt>
    <dgm:pt modelId="{628AE7E5-CE06-4D68-A0F6-37141AD14281}" type="pres">
      <dgm:prSet presAssocID="{D7D63365-2A96-4A47-98FD-A0BABFE9E8FC}" presName="parTxOnlySpace" presStyleCnt="0"/>
      <dgm:spPr/>
    </dgm:pt>
    <dgm:pt modelId="{8A188B3E-349F-4849-9688-2931D98A5C89}" type="pres">
      <dgm:prSet presAssocID="{55E2F6B4-784A-48D4-BBCE-271882CC4FD6}" presName="parTxOnly" presStyleLbl="node1" presStyleIdx="1" presStyleCnt="6">
        <dgm:presLayoutVars>
          <dgm:chMax val="0"/>
          <dgm:chPref val="0"/>
          <dgm:bulletEnabled val="1"/>
        </dgm:presLayoutVars>
      </dgm:prSet>
      <dgm:spPr/>
      <dgm:t>
        <a:bodyPr/>
        <a:lstStyle/>
        <a:p>
          <a:endParaRPr lang="zh-TW" altLang="en-US"/>
        </a:p>
      </dgm:t>
    </dgm:pt>
    <dgm:pt modelId="{C734F798-AB8F-4C1C-8523-D18FEE3B0946}" type="pres">
      <dgm:prSet presAssocID="{28A425C3-DC59-45F9-82BC-095B83A3C3BE}" presName="parTxOnlySpace" presStyleCnt="0"/>
      <dgm:spPr/>
    </dgm:pt>
    <dgm:pt modelId="{634102C3-A093-4F60-A724-B78F4A31FC5D}" type="pres">
      <dgm:prSet presAssocID="{7B0BE990-6973-4A48-A5FE-E6D9D0363F06}" presName="parTxOnly" presStyleLbl="node1" presStyleIdx="2" presStyleCnt="6">
        <dgm:presLayoutVars>
          <dgm:chMax val="0"/>
          <dgm:chPref val="0"/>
          <dgm:bulletEnabled val="1"/>
        </dgm:presLayoutVars>
      </dgm:prSet>
      <dgm:spPr/>
      <dgm:t>
        <a:bodyPr/>
        <a:lstStyle/>
        <a:p>
          <a:endParaRPr lang="zh-TW" altLang="en-US"/>
        </a:p>
      </dgm:t>
    </dgm:pt>
    <dgm:pt modelId="{F43A65DD-89E7-40BE-BD03-084EF09B5189}" type="pres">
      <dgm:prSet presAssocID="{41F65AA1-9595-4D74-9067-DB48E5DF3015}" presName="parTxOnlySpace" presStyleCnt="0"/>
      <dgm:spPr/>
    </dgm:pt>
    <dgm:pt modelId="{14F58B42-26CA-4A1B-B4CC-0E1FA6D9D179}" type="pres">
      <dgm:prSet presAssocID="{C11E8A6C-653B-4085-A69A-8CAC4A2778E3}" presName="parTxOnly" presStyleLbl="node1" presStyleIdx="3" presStyleCnt="6">
        <dgm:presLayoutVars>
          <dgm:chMax val="0"/>
          <dgm:chPref val="0"/>
          <dgm:bulletEnabled val="1"/>
        </dgm:presLayoutVars>
      </dgm:prSet>
      <dgm:spPr/>
      <dgm:t>
        <a:bodyPr/>
        <a:lstStyle/>
        <a:p>
          <a:endParaRPr lang="zh-TW" altLang="en-US"/>
        </a:p>
      </dgm:t>
    </dgm:pt>
    <dgm:pt modelId="{59596380-6187-46E9-883D-3CF0BB1A1DAE}" type="pres">
      <dgm:prSet presAssocID="{AD1EF6CA-1402-4E44-9C7E-86EE158E94D0}" presName="parTxOnlySpace" presStyleCnt="0"/>
      <dgm:spPr/>
    </dgm:pt>
    <dgm:pt modelId="{C240BFDB-16B2-402A-A67C-585E597ED424}" type="pres">
      <dgm:prSet presAssocID="{6DB91ED1-BC0E-42C4-91C3-057BCA2DF996}" presName="parTxOnly" presStyleLbl="node1" presStyleIdx="4" presStyleCnt="6">
        <dgm:presLayoutVars>
          <dgm:chMax val="0"/>
          <dgm:chPref val="0"/>
          <dgm:bulletEnabled val="1"/>
        </dgm:presLayoutVars>
      </dgm:prSet>
      <dgm:spPr/>
      <dgm:t>
        <a:bodyPr/>
        <a:lstStyle/>
        <a:p>
          <a:endParaRPr lang="zh-TW" altLang="en-US"/>
        </a:p>
      </dgm:t>
    </dgm:pt>
    <dgm:pt modelId="{B7ADE92F-74BB-4C58-AB8D-2BB869435E6C}" type="pres">
      <dgm:prSet presAssocID="{B50415CA-390F-4FF6-A200-E1319A260843}" presName="parTxOnlySpace" presStyleCnt="0"/>
      <dgm:spPr/>
    </dgm:pt>
    <dgm:pt modelId="{34503CD4-0969-46F7-B7CF-73F08B60B6BC}" type="pres">
      <dgm:prSet presAssocID="{EB13229D-E397-4C1A-A555-72012DE90AE7}" presName="parTxOnly" presStyleLbl="node1" presStyleIdx="5" presStyleCnt="6">
        <dgm:presLayoutVars>
          <dgm:chMax val="0"/>
          <dgm:chPref val="0"/>
          <dgm:bulletEnabled val="1"/>
        </dgm:presLayoutVars>
      </dgm:prSet>
      <dgm:spPr/>
      <dgm:t>
        <a:bodyPr/>
        <a:lstStyle/>
        <a:p>
          <a:endParaRPr lang="zh-TW" altLang="en-US"/>
        </a:p>
      </dgm:t>
    </dgm:pt>
  </dgm:ptLst>
  <dgm:cxnLst>
    <dgm:cxn modelId="{0892EA80-4BF4-42DC-BAB4-915EBC00B4FD}" srcId="{3F6D1B05-283C-4F50-99B3-9FAEFF55D810}" destId="{EB13229D-E397-4C1A-A555-72012DE90AE7}" srcOrd="5" destOrd="0" parTransId="{CDAA7D99-4CCC-48F6-ABC3-88FBBE0B6E09}" sibTransId="{03A27D48-56AD-43A9-9E6E-4858DE28A1A1}"/>
    <dgm:cxn modelId="{24DED761-D48B-477E-892B-48ED91028A44}" type="presOf" srcId="{C11E8A6C-653B-4085-A69A-8CAC4A2778E3}" destId="{14F58B42-26CA-4A1B-B4CC-0E1FA6D9D179}" srcOrd="0" destOrd="0" presId="urn:microsoft.com/office/officeart/2005/8/layout/chevron1"/>
    <dgm:cxn modelId="{8AFC5F82-5C54-4951-B0DA-231A43ADB0B4}" type="presOf" srcId="{6DB91ED1-BC0E-42C4-91C3-057BCA2DF996}" destId="{C240BFDB-16B2-402A-A67C-585E597ED424}" srcOrd="0" destOrd="0" presId="urn:microsoft.com/office/officeart/2005/8/layout/chevron1"/>
    <dgm:cxn modelId="{D7C32689-E94B-444F-96CD-05A6D5BE37CC}" type="presOf" srcId="{55E2F6B4-784A-48D4-BBCE-271882CC4FD6}" destId="{8A188B3E-349F-4849-9688-2931D98A5C89}" srcOrd="0" destOrd="0" presId="urn:microsoft.com/office/officeart/2005/8/layout/chevron1"/>
    <dgm:cxn modelId="{E0202A63-3165-469D-93A7-46D1EAA8CC6A}" srcId="{3F6D1B05-283C-4F50-99B3-9FAEFF55D810}" destId="{6DB91ED1-BC0E-42C4-91C3-057BCA2DF996}" srcOrd="4" destOrd="0" parTransId="{F7B93A8C-D712-4A26-9565-8D057AE5CB54}" sibTransId="{B50415CA-390F-4FF6-A200-E1319A260843}"/>
    <dgm:cxn modelId="{165BBC82-2DA0-4DC6-9652-47FB7B68C4E2}" type="presOf" srcId="{7B0BE990-6973-4A48-A5FE-E6D9D0363F06}" destId="{634102C3-A093-4F60-A724-B78F4A31FC5D}" srcOrd="0" destOrd="0" presId="urn:microsoft.com/office/officeart/2005/8/layout/chevron1"/>
    <dgm:cxn modelId="{2541E156-D8FD-4972-A8F3-4993FBC26B36}" type="presOf" srcId="{3F6D1B05-283C-4F50-99B3-9FAEFF55D810}" destId="{4137EF51-B21B-4E22-8AA9-AF39A62314FC}" srcOrd="0" destOrd="0" presId="urn:microsoft.com/office/officeart/2005/8/layout/chevron1"/>
    <dgm:cxn modelId="{F3E8D2DB-500F-4D96-8476-670D3F56A8F0}" srcId="{3F6D1B05-283C-4F50-99B3-9FAEFF55D810}" destId="{7B0BE990-6973-4A48-A5FE-E6D9D0363F06}" srcOrd="2" destOrd="0" parTransId="{9615BD5F-9CA1-4F08-9142-40B735375E76}" sibTransId="{41F65AA1-9595-4D74-9067-DB48E5DF3015}"/>
    <dgm:cxn modelId="{471C502C-274E-4FB7-B647-06ED47451E4C}" srcId="{3F6D1B05-283C-4F50-99B3-9FAEFF55D810}" destId="{863BF2E3-1644-4D9C-81FD-24EA176C0915}" srcOrd="0" destOrd="0" parTransId="{53B3D597-BFA2-4484-A26C-0466FF828B95}" sibTransId="{D7D63365-2A96-4A47-98FD-A0BABFE9E8FC}"/>
    <dgm:cxn modelId="{F2E7E178-3866-4987-ADDF-DF3AC27C0671}" type="presOf" srcId="{863BF2E3-1644-4D9C-81FD-24EA176C0915}" destId="{91D6185C-7D03-4F9C-BF46-1019497B23CB}" srcOrd="0" destOrd="0" presId="urn:microsoft.com/office/officeart/2005/8/layout/chevron1"/>
    <dgm:cxn modelId="{D7DC60D0-3608-4D14-9271-6FB2728824CD}" srcId="{3F6D1B05-283C-4F50-99B3-9FAEFF55D810}" destId="{55E2F6B4-784A-48D4-BBCE-271882CC4FD6}" srcOrd="1" destOrd="0" parTransId="{E7573120-4EBB-4C1F-AE1B-547E58AEF2D5}" sibTransId="{28A425C3-DC59-45F9-82BC-095B83A3C3BE}"/>
    <dgm:cxn modelId="{6A053471-529B-4929-B69B-C123D31FB650}" type="presOf" srcId="{EB13229D-E397-4C1A-A555-72012DE90AE7}" destId="{34503CD4-0969-46F7-B7CF-73F08B60B6BC}" srcOrd="0" destOrd="0" presId="urn:microsoft.com/office/officeart/2005/8/layout/chevron1"/>
    <dgm:cxn modelId="{B801B266-C2EB-4390-9148-9EB1CDEC273E}" srcId="{3F6D1B05-283C-4F50-99B3-9FAEFF55D810}" destId="{C11E8A6C-653B-4085-A69A-8CAC4A2778E3}" srcOrd="3" destOrd="0" parTransId="{4CCDE8BB-8464-48DB-B500-D9AA3D1C11A4}" sibTransId="{AD1EF6CA-1402-4E44-9C7E-86EE158E94D0}"/>
    <dgm:cxn modelId="{7F1FF5AF-CA69-4537-AFF3-7FE0236230E4}" type="presParOf" srcId="{4137EF51-B21B-4E22-8AA9-AF39A62314FC}" destId="{91D6185C-7D03-4F9C-BF46-1019497B23CB}" srcOrd="0" destOrd="0" presId="urn:microsoft.com/office/officeart/2005/8/layout/chevron1"/>
    <dgm:cxn modelId="{102161AA-6344-4C30-9732-9F7FFE29F39C}" type="presParOf" srcId="{4137EF51-B21B-4E22-8AA9-AF39A62314FC}" destId="{628AE7E5-CE06-4D68-A0F6-37141AD14281}" srcOrd="1" destOrd="0" presId="urn:microsoft.com/office/officeart/2005/8/layout/chevron1"/>
    <dgm:cxn modelId="{66E8A5BD-6457-4A69-930A-5B92A38E0132}" type="presParOf" srcId="{4137EF51-B21B-4E22-8AA9-AF39A62314FC}" destId="{8A188B3E-349F-4849-9688-2931D98A5C89}" srcOrd="2" destOrd="0" presId="urn:microsoft.com/office/officeart/2005/8/layout/chevron1"/>
    <dgm:cxn modelId="{DDDFCDBD-F778-4BE9-898F-F99C2E54D72D}" type="presParOf" srcId="{4137EF51-B21B-4E22-8AA9-AF39A62314FC}" destId="{C734F798-AB8F-4C1C-8523-D18FEE3B0946}" srcOrd="3" destOrd="0" presId="urn:microsoft.com/office/officeart/2005/8/layout/chevron1"/>
    <dgm:cxn modelId="{55308BC2-5843-4670-A0C6-84F7F276A27F}" type="presParOf" srcId="{4137EF51-B21B-4E22-8AA9-AF39A62314FC}" destId="{634102C3-A093-4F60-A724-B78F4A31FC5D}" srcOrd="4" destOrd="0" presId="urn:microsoft.com/office/officeart/2005/8/layout/chevron1"/>
    <dgm:cxn modelId="{4D4D0D05-2688-42CA-AF48-DC911051A671}" type="presParOf" srcId="{4137EF51-B21B-4E22-8AA9-AF39A62314FC}" destId="{F43A65DD-89E7-40BE-BD03-084EF09B5189}" srcOrd="5" destOrd="0" presId="urn:microsoft.com/office/officeart/2005/8/layout/chevron1"/>
    <dgm:cxn modelId="{BFB6A88E-F835-4218-8978-FA8491BA561B}" type="presParOf" srcId="{4137EF51-B21B-4E22-8AA9-AF39A62314FC}" destId="{14F58B42-26CA-4A1B-B4CC-0E1FA6D9D179}" srcOrd="6" destOrd="0" presId="urn:microsoft.com/office/officeart/2005/8/layout/chevron1"/>
    <dgm:cxn modelId="{2864521E-A59F-4CC3-8DB3-9031025836C6}" type="presParOf" srcId="{4137EF51-B21B-4E22-8AA9-AF39A62314FC}" destId="{59596380-6187-46E9-883D-3CF0BB1A1DAE}" srcOrd="7" destOrd="0" presId="urn:microsoft.com/office/officeart/2005/8/layout/chevron1"/>
    <dgm:cxn modelId="{AABAF13B-20FD-4F1A-8B55-159E72C5A675}" type="presParOf" srcId="{4137EF51-B21B-4E22-8AA9-AF39A62314FC}" destId="{C240BFDB-16B2-402A-A67C-585E597ED424}" srcOrd="8" destOrd="0" presId="urn:microsoft.com/office/officeart/2005/8/layout/chevron1"/>
    <dgm:cxn modelId="{DBAB08AA-0BEA-45A1-A598-5565B5CC577B}" type="presParOf" srcId="{4137EF51-B21B-4E22-8AA9-AF39A62314FC}" destId="{B7ADE92F-74BB-4C58-AB8D-2BB869435E6C}" srcOrd="9" destOrd="0" presId="urn:microsoft.com/office/officeart/2005/8/layout/chevron1"/>
    <dgm:cxn modelId="{81CFC901-7B52-41D3-9C65-A348570890AA}" type="presParOf" srcId="{4137EF51-B21B-4E22-8AA9-AF39A62314FC}" destId="{34503CD4-0969-46F7-B7CF-73F08B60B6BC}" srcOrd="10"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D6185C-7D03-4F9C-BF46-1019497B23CB}">
      <dsp:nvSpPr>
        <dsp:cNvPr id="0" name=""/>
        <dsp:cNvSpPr/>
      </dsp:nvSpPr>
      <dsp:spPr>
        <a:xfrm>
          <a:off x="4158" y="398467"/>
          <a:ext cx="1546803" cy="618721"/>
        </a:xfrm>
        <a:prstGeom prst="chevron">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4011" tIns="28004" rIns="28004" bIns="28004" numCol="1" spcCol="1270" anchor="ctr" anchorCtr="0">
          <a:noAutofit/>
        </a:bodyPr>
        <a:lstStyle/>
        <a:p>
          <a:pPr lvl="0" algn="ctr" defTabSz="933450">
            <a:lnSpc>
              <a:spcPct val="90000"/>
            </a:lnSpc>
            <a:spcBef>
              <a:spcPct val="0"/>
            </a:spcBef>
            <a:spcAft>
              <a:spcPct val="35000"/>
            </a:spcAft>
          </a:pPr>
          <a:r>
            <a:rPr lang="zh-TW" altLang="en-US" sz="2100" kern="1200" dirty="0" smtClean="0">
              <a:latin typeface="標楷體" panose="03000509000000000000" pitchFamily="65" charset="-120"/>
              <a:ea typeface="Adobe 繁黑體 Std B"/>
            </a:rPr>
            <a:t>各單位 </a:t>
          </a:r>
          <a:endParaRPr lang="zh-TW" altLang="en-US" sz="2100" kern="1200" dirty="0">
            <a:ea typeface="Adobe 繁黑體 Std B"/>
          </a:endParaRPr>
        </a:p>
      </dsp:txBody>
      <dsp:txXfrm>
        <a:off x="313519" y="398467"/>
        <a:ext cx="928082" cy="618721"/>
      </dsp:txXfrm>
    </dsp:sp>
    <dsp:sp modelId="{8A188B3E-349F-4849-9688-2931D98A5C89}">
      <dsp:nvSpPr>
        <dsp:cNvPr id="0" name=""/>
        <dsp:cNvSpPr/>
      </dsp:nvSpPr>
      <dsp:spPr>
        <a:xfrm>
          <a:off x="1396281" y="398467"/>
          <a:ext cx="1546803" cy="618721"/>
        </a:xfrm>
        <a:prstGeom prst="chevron">
          <a:avLst/>
        </a:prstGeom>
        <a:solidFill>
          <a:schemeClr val="accent2">
            <a:hueOff val="-2595315"/>
            <a:satOff val="265"/>
            <a:lumOff val="9804"/>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4008" tIns="21336" rIns="21336" bIns="21336" numCol="1" spcCol="1270" anchor="ctr" anchorCtr="0">
          <a:noAutofit/>
        </a:bodyPr>
        <a:lstStyle/>
        <a:p>
          <a:pPr lvl="0" algn="ctr" defTabSz="711200">
            <a:lnSpc>
              <a:spcPct val="90000"/>
            </a:lnSpc>
            <a:spcBef>
              <a:spcPct val="0"/>
            </a:spcBef>
            <a:spcAft>
              <a:spcPct val="35000"/>
            </a:spcAft>
          </a:pPr>
          <a:r>
            <a:rPr lang="zh-TW" altLang="en-US" sz="1600" b="1" kern="1200" dirty="0" smtClean="0">
              <a:ea typeface="Adobe 繁黑體 Std B"/>
            </a:rPr>
            <a:t>教資中心</a:t>
          </a:r>
          <a:endParaRPr lang="zh-TW" altLang="en-US" sz="1600" b="1" kern="1200" dirty="0">
            <a:ea typeface="Adobe 繁黑體 Std B"/>
          </a:endParaRPr>
        </a:p>
      </dsp:txBody>
      <dsp:txXfrm>
        <a:off x="1705642" y="398467"/>
        <a:ext cx="928082" cy="618721"/>
      </dsp:txXfrm>
    </dsp:sp>
    <dsp:sp modelId="{634102C3-A093-4F60-A724-B78F4A31FC5D}">
      <dsp:nvSpPr>
        <dsp:cNvPr id="0" name=""/>
        <dsp:cNvSpPr/>
      </dsp:nvSpPr>
      <dsp:spPr>
        <a:xfrm>
          <a:off x="2788405" y="398467"/>
          <a:ext cx="1546803" cy="618721"/>
        </a:xfrm>
        <a:prstGeom prst="chevron">
          <a:avLst/>
        </a:prstGeom>
        <a:solidFill>
          <a:schemeClr val="accent2">
            <a:hueOff val="-5190630"/>
            <a:satOff val="529"/>
            <a:lumOff val="19609"/>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8006" tIns="16002" rIns="16002" bIns="16002" numCol="1" spcCol="1270" anchor="ctr" anchorCtr="0">
          <a:noAutofit/>
        </a:bodyPr>
        <a:lstStyle/>
        <a:p>
          <a:pPr lvl="0" algn="ctr" defTabSz="533400">
            <a:lnSpc>
              <a:spcPct val="90000"/>
            </a:lnSpc>
            <a:spcBef>
              <a:spcPct val="0"/>
            </a:spcBef>
            <a:spcAft>
              <a:spcPct val="35000"/>
            </a:spcAft>
          </a:pPr>
          <a:r>
            <a:rPr lang="zh-TW" altLang="en-US" sz="1200" b="1" kern="1200" dirty="0" smtClean="0">
              <a:effectLst>
                <a:outerShdw blurRad="38100" dist="38100" dir="2700000" algn="tl">
                  <a:srgbClr val="000000">
                    <a:alpha val="43137"/>
                  </a:srgbClr>
                </a:outerShdw>
              </a:effectLst>
            </a:rPr>
            <a:t>總務處</a:t>
          </a:r>
          <a:endParaRPr lang="en-US" altLang="zh-TW" sz="1200" b="1" kern="1200" dirty="0" smtClean="0">
            <a:effectLst>
              <a:outerShdw blurRad="38100" dist="38100" dir="2700000" algn="tl">
                <a:srgbClr val="000000">
                  <a:alpha val="43137"/>
                </a:srgbClr>
              </a:outerShdw>
            </a:effectLst>
          </a:endParaRPr>
        </a:p>
        <a:p>
          <a:pPr lvl="0" algn="ctr" defTabSz="533400">
            <a:lnSpc>
              <a:spcPct val="90000"/>
            </a:lnSpc>
            <a:spcBef>
              <a:spcPct val="0"/>
            </a:spcBef>
            <a:spcAft>
              <a:spcPct val="35000"/>
            </a:spcAft>
          </a:pPr>
          <a:r>
            <a:rPr lang="en-US" altLang="zh-TW" sz="1050" b="1" kern="1200" dirty="0" smtClean="0">
              <a:effectLst>
                <a:outerShdw blurRad="38100" dist="38100" dir="2700000" algn="tl">
                  <a:srgbClr val="000000">
                    <a:alpha val="43137"/>
                  </a:srgbClr>
                </a:outerShdw>
              </a:effectLst>
            </a:rPr>
            <a:t>(</a:t>
          </a:r>
          <a:r>
            <a:rPr lang="zh-TW" altLang="en-US" sz="1050" b="1" kern="1200" dirty="0" smtClean="0">
              <a:effectLst>
                <a:outerShdw blurRad="38100" dist="38100" dir="2700000" algn="tl">
                  <a:srgbClr val="000000">
                    <a:alpha val="43137"/>
                  </a:srgbClr>
                </a:outerShdw>
              </a:effectLst>
            </a:rPr>
            <a:t>出納</a:t>
          </a:r>
          <a:r>
            <a:rPr lang="en-US" altLang="zh-TW" sz="1050" b="1" kern="1200" dirty="0" smtClean="0">
              <a:effectLst>
                <a:outerShdw blurRad="38100" dist="38100" dir="2700000" algn="tl">
                  <a:srgbClr val="000000">
                    <a:alpha val="43137"/>
                  </a:srgbClr>
                </a:outerShdw>
              </a:effectLst>
            </a:rPr>
            <a:t>/</a:t>
          </a:r>
          <a:r>
            <a:rPr lang="zh-TW" altLang="en-US" sz="1050" b="1" kern="1200" dirty="0" smtClean="0">
              <a:effectLst>
                <a:outerShdw blurRad="38100" dist="38100" dir="2700000" algn="tl">
                  <a:srgbClr val="000000">
                    <a:alpha val="43137"/>
                  </a:srgbClr>
                </a:outerShdw>
              </a:effectLst>
            </a:rPr>
            <a:t>事務</a:t>
          </a:r>
          <a:r>
            <a:rPr lang="en-US" altLang="zh-TW" sz="1050" b="1" kern="1200" dirty="0" smtClean="0">
              <a:effectLst>
                <a:outerShdw blurRad="38100" dist="38100" dir="2700000" algn="tl">
                  <a:srgbClr val="000000">
                    <a:alpha val="43137"/>
                  </a:srgbClr>
                </a:outerShdw>
              </a:effectLst>
            </a:rPr>
            <a:t>/</a:t>
          </a:r>
          <a:r>
            <a:rPr lang="zh-TW" altLang="en-US" sz="1050" b="1" kern="1200" dirty="0" smtClean="0">
              <a:effectLst>
                <a:outerShdw blurRad="38100" dist="38100" dir="2700000" algn="tl">
                  <a:srgbClr val="000000">
                    <a:alpha val="43137"/>
                  </a:srgbClr>
                </a:outerShdw>
              </a:effectLst>
            </a:rPr>
            <a:t>保管</a:t>
          </a:r>
          <a:r>
            <a:rPr lang="en-US" altLang="zh-TW" sz="1050" b="1" kern="1200" dirty="0" smtClean="0">
              <a:effectLst>
                <a:outerShdw blurRad="38100" dist="38100" dir="2700000" algn="tl">
                  <a:srgbClr val="000000">
                    <a:alpha val="43137"/>
                  </a:srgbClr>
                </a:outerShdw>
              </a:effectLst>
            </a:rPr>
            <a:t>)</a:t>
          </a:r>
          <a:endParaRPr lang="zh-TW" altLang="en-US" sz="1200" b="1" kern="1200" dirty="0">
            <a:effectLst>
              <a:outerShdw blurRad="38100" dist="38100" dir="2700000" algn="tl">
                <a:srgbClr val="000000">
                  <a:alpha val="43137"/>
                </a:srgbClr>
              </a:outerShdw>
            </a:effectLst>
          </a:endParaRPr>
        </a:p>
      </dsp:txBody>
      <dsp:txXfrm>
        <a:off x="3097766" y="398467"/>
        <a:ext cx="928082" cy="618721"/>
      </dsp:txXfrm>
    </dsp:sp>
    <dsp:sp modelId="{14F58B42-26CA-4A1B-B4CC-0E1FA6D9D179}">
      <dsp:nvSpPr>
        <dsp:cNvPr id="0" name=""/>
        <dsp:cNvSpPr/>
      </dsp:nvSpPr>
      <dsp:spPr>
        <a:xfrm>
          <a:off x="4180528" y="398467"/>
          <a:ext cx="1546803" cy="618721"/>
        </a:xfrm>
        <a:prstGeom prst="chevron">
          <a:avLst/>
        </a:prstGeom>
        <a:solidFill>
          <a:schemeClr val="accent2">
            <a:hueOff val="-7785945"/>
            <a:satOff val="794"/>
            <a:lumOff val="29413"/>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4011" tIns="28004" rIns="28004" bIns="28004" numCol="1" spcCol="1270" anchor="ctr" anchorCtr="0">
          <a:noAutofit/>
        </a:bodyPr>
        <a:lstStyle/>
        <a:p>
          <a:pPr lvl="0" algn="ctr" defTabSz="933450">
            <a:lnSpc>
              <a:spcPct val="90000"/>
            </a:lnSpc>
            <a:spcBef>
              <a:spcPct val="0"/>
            </a:spcBef>
            <a:spcAft>
              <a:spcPct val="35000"/>
            </a:spcAft>
          </a:pPr>
          <a:r>
            <a:rPr lang="zh-TW" altLang="en-US" sz="2100" b="1" kern="1200" dirty="0" smtClean="0">
              <a:solidFill>
                <a:schemeClr val="bg1"/>
              </a:solidFill>
              <a:effectLst>
                <a:outerShdw blurRad="38100" dist="38100" dir="2700000" algn="tl">
                  <a:srgbClr val="000000">
                    <a:alpha val="43137"/>
                  </a:srgbClr>
                </a:outerShdw>
              </a:effectLst>
              <a:ea typeface="Adobe 繁黑體 Std B"/>
            </a:rPr>
            <a:t>主計室</a:t>
          </a:r>
          <a:endParaRPr lang="zh-TW" altLang="en-US" sz="2100" b="1" kern="1200" dirty="0">
            <a:solidFill>
              <a:schemeClr val="bg1"/>
            </a:solidFill>
            <a:effectLst>
              <a:outerShdw blurRad="38100" dist="38100" dir="2700000" algn="tl">
                <a:srgbClr val="000000">
                  <a:alpha val="43137"/>
                </a:srgbClr>
              </a:outerShdw>
            </a:effectLst>
            <a:ea typeface="Adobe 繁黑體 Std B"/>
          </a:endParaRPr>
        </a:p>
      </dsp:txBody>
      <dsp:txXfrm>
        <a:off x="4489889" y="398467"/>
        <a:ext cx="928082" cy="618721"/>
      </dsp:txXfrm>
    </dsp:sp>
    <dsp:sp modelId="{C240BFDB-16B2-402A-A67C-585E597ED424}">
      <dsp:nvSpPr>
        <dsp:cNvPr id="0" name=""/>
        <dsp:cNvSpPr/>
      </dsp:nvSpPr>
      <dsp:spPr>
        <a:xfrm>
          <a:off x="5572652" y="398467"/>
          <a:ext cx="1546803" cy="618721"/>
        </a:xfrm>
        <a:prstGeom prst="chevron">
          <a:avLst/>
        </a:prstGeom>
        <a:solidFill>
          <a:schemeClr val="accent2">
            <a:hueOff val="-10381260"/>
            <a:satOff val="1058"/>
            <a:lumOff val="39218"/>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4011" tIns="28004" rIns="28004" bIns="28004" numCol="1" spcCol="1270" anchor="ctr" anchorCtr="0">
          <a:noAutofit/>
        </a:bodyPr>
        <a:lstStyle/>
        <a:p>
          <a:pPr lvl="0" algn="ctr" defTabSz="933450">
            <a:lnSpc>
              <a:spcPct val="90000"/>
            </a:lnSpc>
            <a:spcBef>
              <a:spcPct val="0"/>
            </a:spcBef>
            <a:spcAft>
              <a:spcPct val="35000"/>
            </a:spcAft>
          </a:pPr>
          <a:r>
            <a:rPr lang="zh-TW" altLang="en-US" sz="2100" b="1" kern="1200" dirty="0" smtClean="0">
              <a:effectLst>
                <a:outerShdw blurRad="38100" dist="38100" dir="2700000" algn="tl">
                  <a:srgbClr val="000000">
                    <a:alpha val="43137"/>
                  </a:srgbClr>
                </a:outerShdw>
              </a:effectLst>
            </a:rPr>
            <a:t>秘書室</a:t>
          </a:r>
          <a:endParaRPr lang="zh-TW" altLang="en-US" sz="2100" b="1" kern="1200" dirty="0">
            <a:effectLst>
              <a:outerShdw blurRad="38100" dist="38100" dir="2700000" algn="tl">
                <a:srgbClr val="000000">
                  <a:alpha val="43137"/>
                </a:srgbClr>
              </a:outerShdw>
            </a:effectLst>
          </a:endParaRPr>
        </a:p>
      </dsp:txBody>
      <dsp:txXfrm>
        <a:off x="5882013" y="398467"/>
        <a:ext cx="928082" cy="618721"/>
      </dsp:txXfrm>
    </dsp:sp>
    <dsp:sp modelId="{34503CD4-0969-46F7-B7CF-73F08B60B6BC}">
      <dsp:nvSpPr>
        <dsp:cNvPr id="0" name=""/>
        <dsp:cNvSpPr/>
      </dsp:nvSpPr>
      <dsp:spPr>
        <a:xfrm>
          <a:off x="6964775" y="398467"/>
          <a:ext cx="1546803" cy="618721"/>
        </a:xfrm>
        <a:prstGeom prst="chevron">
          <a:avLst/>
        </a:prstGeom>
        <a:solidFill>
          <a:schemeClr val="accent2">
            <a:hueOff val="-12976575"/>
            <a:satOff val="1323"/>
            <a:lumOff val="49022"/>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4011" tIns="28004" rIns="28004" bIns="28004" numCol="1" spcCol="1270" anchor="ctr" anchorCtr="0">
          <a:noAutofit/>
        </a:bodyPr>
        <a:lstStyle/>
        <a:p>
          <a:pPr lvl="0" algn="ctr" defTabSz="933450">
            <a:lnSpc>
              <a:spcPct val="90000"/>
            </a:lnSpc>
            <a:spcBef>
              <a:spcPct val="0"/>
            </a:spcBef>
            <a:spcAft>
              <a:spcPct val="35000"/>
            </a:spcAft>
          </a:pPr>
          <a:r>
            <a:rPr lang="zh-TW" altLang="en-US" sz="2100" kern="1200" dirty="0" smtClean="0">
              <a:effectLst>
                <a:outerShdw blurRad="38100" dist="38100" dir="2700000" algn="tl">
                  <a:srgbClr val="000000">
                    <a:alpha val="43137"/>
                  </a:srgbClr>
                </a:outerShdw>
              </a:effectLst>
            </a:rPr>
            <a:t>校長室</a:t>
          </a:r>
          <a:endParaRPr lang="zh-TW" altLang="en-US" sz="2100" kern="1200" dirty="0">
            <a:effectLst>
              <a:outerShdw blurRad="38100" dist="38100" dir="2700000" algn="tl">
                <a:srgbClr val="000000">
                  <a:alpha val="43137"/>
                </a:srgbClr>
              </a:outerShdw>
            </a:effectLst>
          </a:endParaRPr>
        </a:p>
      </dsp:txBody>
      <dsp:txXfrm>
        <a:off x="7274136" y="398467"/>
        <a:ext cx="928082" cy="618721"/>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8"/>
        <p:cNvGrpSpPr/>
        <p:nvPr/>
      </p:nvGrpSpPr>
      <p:grpSpPr>
        <a:xfrm>
          <a:off x="0" y="0"/>
          <a:ext cx="0" cy="0"/>
          <a:chOff x="0" y="0"/>
          <a:chExt cx="0" cy="0"/>
        </a:xfrm>
      </p:grpSpPr>
      <p:sp>
        <p:nvSpPr>
          <p:cNvPr id="909" name="Google Shape;90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0" name="Google Shape;91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7"/>
        <p:cNvGrpSpPr/>
        <p:nvPr/>
      </p:nvGrpSpPr>
      <p:grpSpPr>
        <a:xfrm>
          <a:off x="0" y="0"/>
          <a:ext cx="0" cy="0"/>
          <a:chOff x="0" y="0"/>
          <a:chExt cx="0" cy="0"/>
        </a:xfrm>
      </p:grpSpPr>
      <p:sp>
        <p:nvSpPr>
          <p:cNvPr id="918" name="Google Shape;918;g6c4cb017b4_0_253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9" name="Google Shape;919;g6c4cb017b4_0_253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425450" y="1056000"/>
            <a:ext cx="6293100" cy="20526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accent2"/>
              </a:buClr>
              <a:buSzPts val="4200"/>
              <a:buNone/>
              <a:defRPr sz="4200">
                <a:solidFill>
                  <a:schemeClr val="accent2"/>
                </a:solidFill>
              </a:defRPr>
            </a:lvl1pPr>
            <a:lvl2pPr lvl="1" algn="ctr">
              <a:spcBef>
                <a:spcPts val="0"/>
              </a:spcBef>
              <a:spcAft>
                <a:spcPts val="0"/>
              </a:spcAft>
              <a:buClr>
                <a:schemeClr val="accent2"/>
              </a:buClr>
              <a:buSzPts val="3600"/>
              <a:buNone/>
              <a:defRPr sz="3600">
                <a:solidFill>
                  <a:schemeClr val="accent2"/>
                </a:solidFill>
              </a:defRPr>
            </a:lvl2pPr>
            <a:lvl3pPr lvl="2" algn="ctr">
              <a:spcBef>
                <a:spcPts val="0"/>
              </a:spcBef>
              <a:spcAft>
                <a:spcPts val="0"/>
              </a:spcAft>
              <a:buClr>
                <a:schemeClr val="accent2"/>
              </a:buClr>
              <a:buSzPts val="3600"/>
              <a:buNone/>
              <a:defRPr sz="3600">
                <a:solidFill>
                  <a:schemeClr val="accent2"/>
                </a:solidFill>
              </a:defRPr>
            </a:lvl3pPr>
            <a:lvl4pPr lvl="3" algn="ctr">
              <a:spcBef>
                <a:spcPts val="0"/>
              </a:spcBef>
              <a:spcAft>
                <a:spcPts val="0"/>
              </a:spcAft>
              <a:buClr>
                <a:schemeClr val="accent2"/>
              </a:buClr>
              <a:buSzPts val="3600"/>
              <a:buNone/>
              <a:defRPr sz="3600">
                <a:solidFill>
                  <a:schemeClr val="accent2"/>
                </a:solidFill>
              </a:defRPr>
            </a:lvl4pPr>
            <a:lvl5pPr lvl="4" algn="ctr">
              <a:spcBef>
                <a:spcPts val="0"/>
              </a:spcBef>
              <a:spcAft>
                <a:spcPts val="0"/>
              </a:spcAft>
              <a:buClr>
                <a:schemeClr val="accent2"/>
              </a:buClr>
              <a:buSzPts val="3600"/>
              <a:buNone/>
              <a:defRPr sz="3600">
                <a:solidFill>
                  <a:schemeClr val="accent2"/>
                </a:solidFill>
              </a:defRPr>
            </a:lvl5pPr>
            <a:lvl6pPr lvl="5" algn="ctr">
              <a:spcBef>
                <a:spcPts val="0"/>
              </a:spcBef>
              <a:spcAft>
                <a:spcPts val="0"/>
              </a:spcAft>
              <a:buClr>
                <a:schemeClr val="accent2"/>
              </a:buClr>
              <a:buSzPts val="3600"/>
              <a:buNone/>
              <a:defRPr sz="3600">
                <a:solidFill>
                  <a:schemeClr val="accent2"/>
                </a:solidFill>
              </a:defRPr>
            </a:lvl6pPr>
            <a:lvl7pPr lvl="6" algn="ctr">
              <a:spcBef>
                <a:spcPts val="0"/>
              </a:spcBef>
              <a:spcAft>
                <a:spcPts val="0"/>
              </a:spcAft>
              <a:buClr>
                <a:schemeClr val="accent2"/>
              </a:buClr>
              <a:buSzPts val="3600"/>
              <a:buNone/>
              <a:defRPr sz="3600">
                <a:solidFill>
                  <a:schemeClr val="accent2"/>
                </a:solidFill>
              </a:defRPr>
            </a:lvl7pPr>
            <a:lvl8pPr lvl="7" algn="ctr">
              <a:spcBef>
                <a:spcPts val="0"/>
              </a:spcBef>
              <a:spcAft>
                <a:spcPts val="0"/>
              </a:spcAft>
              <a:buClr>
                <a:schemeClr val="accent2"/>
              </a:buClr>
              <a:buSzPts val="3600"/>
              <a:buNone/>
              <a:defRPr sz="3600">
                <a:solidFill>
                  <a:schemeClr val="accent2"/>
                </a:solidFill>
              </a:defRPr>
            </a:lvl8pPr>
            <a:lvl9pPr lvl="8" algn="ctr">
              <a:spcBef>
                <a:spcPts val="0"/>
              </a:spcBef>
              <a:spcAft>
                <a:spcPts val="0"/>
              </a:spcAft>
              <a:buClr>
                <a:schemeClr val="accent2"/>
              </a:buClr>
              <a:buSzPts val="3600"/>
              <a:buNone/>
              <a:defRPr sz="3600">
                <a:solidFill>
                  <a:schemeClr val="accent2"/>
                </a:solidFill>
              </a:defRPr>
            </a:lvl9pPr>
          </a:lstStyle>
          <a:p>
            <a:endParaRPr/>
          </a:p>
        </p:txBody>
      </p:sp>
      <p:sp>
        <p:nvSpPr>
          <p:cNvPr id="10" name="Google Shape;10;p2"/>
          <p:cNvSpPr txBox="1">
            <a:spLocks noGrp="1"/>
          </p:cNvSpPr>
          <p:nvPr>
            <p:ph type="subTitle" idx="1"/>
          </p:nvPr>
        </p:nvSpPr>
        <p:spPr>
          <a:xfrm>
            <a:off x="1996800" y="3051625"/>
            <a:ext cx="51504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Clr>
                <a:schemeClr val="accent2"/>
              </a:buClr>
              <a:buSzPts val="1800"/>
              <a:buNone/>
              <a:defRPr>
                <a:solidFill>
                  <a:schemeClr val="accent2"/>
                </a:solidFill>
              </a:defRPr>
            </a:lvl1pPr>
            <a:lvl2pPr lvl="1" algn="ctr">
              <a:lnSpc>
                <a:spcPct val="100000"/>
              </a:lnSpc>
              <a:spcBef>
                <a:spcPts val="0"/>
              </a:spcBef>
              <a:spcAft>
                <a:spcPts val="0"/>
              </a:spcAft>
              <a:buClr>
                <a:schemeClr val="accent2"/>
              </a:buClr>
              <a:buSzPts val="2800"/>
              <a:buNone/>
              <a:defRPr sz="2800">
                <a:solidFill>
                  <a:schemeClr val="accent2"/>
                </a:solidFill>
              </a:defRPr>
            </a:lvl2pPr>
            <a:lvl3pPr lvl="2" algn="ctr">
              <a:lnSpc>
                <a:spcPct val="100000"/>
              </a:lnSpc>
              <a:spcBef>
                <a:spcPts val="0"/>
              </a:spcBef>
              <a:spcAft>
                <a:spcPts val="0"/>
              </a:spcAft>
              <a:buClr>
                <a:schemeClr val="accent2"/>
              </a:buClr>
              <a:buSzPts val="2800"/>
              <a:buNone/>
              <a:defRPr sz="2800">
                <a:solidFill>
                  <a:schemeClr val="accent2"/>
                </a:solidFill>
              </a:defRPr>
            </a:lvl3pPr>
            <a:lvl4pPr lvl="3" algn="ctr">
              <a:lnSpc>
                <a:spcPct val="100000"/>
              </a:lnSpc>
              <a:spcBef>
                <a:spcPts val="0"/>
              </a:spcBef>
              <a:spcAft>
                <a:spcPts val="0"/>
              </a:spcAft>
              <a:buClr>
                <a:schemeClr val="accent2"/>
              </a:buClr>
              <a:buSzPts val="2800"/>
              <a:buNone/>
              <a:defRPr sz="2800">
                <a:solidFill>
                  <a:schemeClr val="accent2"/>
                </a:solidFill>
              </a:defRPr>
            </a:lvl4pPr>
            <a:lvl5pPr lvl="4" algn="ctr">
              <a:lnSpc>
                <a:spcPct val="100000"/>
              </a:lnSpc>
              <a:spcBef>
                <a:spcPts val="0"/>
              </a:spcBef>
              <a:spcAft>
                <a:spcPts val="0"/>
              </a:spcAft>
              <a:buClr>
                <a:schemeClr val="accent2"/>
              </a:buClr>
              <a:buSzPts val="2800"/>
              <a:buNone/>
              <a:defRPr sz="2800">
                <a:solidFill>
                  <a:schemeClr val="accent2"/>
                </a:solidFill>
              </a:defRPr>
            </a:lvl5pPr>
            <a:lvl6pPr lvl="5" algn="ctr">
              <a:lnSpc>
                <a:spcPct val="100000"/>
              </a:lnSpc>
              <a:spcBef>
                <a:spcPts val="0"/>
              </a:spcBef>
              <a:spcAft>
                <a:spcPts val="0"/>
              </a:spcAft>
              <a:buClr>
                <a:schemeClr val="accent2"/>
              </a:buClr>
              <a:buSzPts val="2800"/>
              <a:buNone/>
              <a:defRPr sz="2800">
                <a:solidFill>
                  <a:schemeClr val="accent2"/>
                </a:solidFill>
              </a:defRPr>
            </a:lvl6pPr>
            <a:lvl7pPr lvl="6" algn="ctr">
              <a:lnSpc>
                <a:spcPct val="100000"/>
              </a:lnSpc>
              <a:spcBef>
                <a:spcPts val="0"/>
              </a:spcBef>
              <a:spcAft>
                <a:spcPts val="0"/>
              </a:spcAft>
              <a:buClr>
                <a:schemeClr val="accent2"/>
              </a:buClr>
              <a:buSzPts val="2800"/>
              <a:buNone/>
              <a:defRPr sz="2800">
                <a:solidFill>
                  <a:schemeClr val="accent2"/>
                </a:solidFill>
              </a:defRPr>
            </a:lvl7pPr>
            <a:lvl8pPr lvl="7" algn="ctr">
              <a:lnSpc>
                <a:spcPct val="100000"/>
              </a:lnSpc>
              <a:spcBef>
                <a:spcPts val="0"/>
              </a:spcBef>
              <a:spcAft>
                <a:spcPts val="0"/>
              </a:spcAft>
              <a:buClr>
                <a:schemeClr val="accent2"/>
              </a:buClr>
              <a:buSzPts val="2800"/>
              <a:buNone/>
              <a:defRPr sz="2800">
                <a:solidFill>
                  <a:schemeClr val="accent2"/>
                </a:solidFill>
              </a:defRPr>
            </a:lvl8pPr>
            <a:lvl9pPr lvl="8" algn="ctr">
              <a:lnSpc>
                <a:spcPct val="100000"/>
              </a:lnSpc>
              <a:spcBef>
                <a:spcPts val="0"/>
              </a:spcBef>
              <a:spcAft>
                <a:spcPts val="0"/>
              </a:spcAft>
              <a:buClr>
                <a:schemeClr val="accent2"/>
              </a:buClr>
              <a:buSzPts val="2800"/>
              <a:buNone/>
              <a:defRPr sz="2800">
                <a:solidFill>
                  <a:schemeClr val="accent2"/>
                </a:solidFill>
              </a:defRPr>
            </a:lvl9pPr>
          </a:lstStyle>
          <a:p>
            <a:endParaRPr/>
          </a:p>
        </p:txBody>
      </p:sp>
      <p:grpSp>
        <p:nvGrpSpPr>
          <p:cNvPr id="11" name="Google Shape;11;p2"/>
          <p:cNvGrpSpPr/>
          <p:nvPr/>
        </p:nvGrpSpPr>
        <p:grpSpPr>
          <a:xfrm>
            <a:off x="191056" y="3920210"/>
            <a:ext cx="2052698" cy="2052613"/>
            <a:chOff x="3088025" y="3941925"/>
            <a:chExt cx="600450" cy="600425"/>
          </a:xfrm>
        </p:grpSpPr>
        <p:sp>
          <p:nvSpPr>
            <p:cNvPr id="12" name="Google Shape;12;p2"/>
            <p:cNvSpPr/>
            <p:nvPr/>
          </p:nvSpPr>
          <p:spPr>
            <a:xfrm>
              <a:off x="3359125" y="3941925"/>
              <a:ext cx="39025" cy="39000"/>
            </a:xfrm>
            <a:custGeom>
              <a:avLst/>
              <a:gdLst/>
              <a:ahLst/>
              <a:cxnLst/>
              <a:rect l="l" t="t" r="r" b="b"/>
              <a:pathLst>
                <a:path w="1561" h="1560" extrusionOk="0">
                  <a:moveTo>
                    <a:pt x="383" y="0"/>
                  </a:moveTo>
                  <a:lnTo>
                    <a:pt x="1" y="383"/>
                  </a:lnTo>
                  <a:lnTo>
                    <a:pt x="398" y="781"/>
                  </a:lnTo>
                  <a:lnTo>
                    <a:pt x="1" y="1176"/>
                  </a:lnTo>
                  <a:lnTo>
                    <a:pt x="383" y="1560"/>
                  </a:lnTo>
                  <a:lnTo>
                    <a:pt x="780" y="1163"/>
                  </a:lnTo>
                  <a:lnTo>
                    <a:pt x="1177" y="1560"/>
                  </a:lnTo>
                  <a:lnTo>
                    <a:pt x="1560" y="1176"/>
                  </a:lnTo>
                  <a:lnTo>
                    <a:pt x="1164" y="781"/>
                  </a:lnTo>
                  <a:lnTo>
                    <a:pt x="1560" y="383"/>
                  </a:lnTo>
                  <a:lnTo>
                    <a:pt x="1177" y="0"/>
                  </a:lnTo>
                  <a:lnTo>
                    <a:pt x="780" y="397"/>
                  </a:lnTo>
                  <a:lnTo>
                    <a:pt x="383"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p:nvPr/>
          </p:nvSpPr>
          <p:spPr>
            <a:xfrm>
              <a:off x="3407500" y="3990300"/>
              <a:ext cx="39050" cy="39025"/>
            </a:xfrm>
            <a:custGeom>
              <a:avLst/>
              <a:gdLst/>
              <a:ahLst/>
              <a:cxnLst/>
              <a:rect l="l" t="t" r="r" b="b"/>
              <a:pathLst>
                <a:path w="1562" h="1561" extrusionOk="0">
                  <a:moveTo>
                    <a:pt x="384" y="1"/>
                  </a:moveTo>
                  <a:lnTo>
                    <a:pt x="1" y="383"/>
                  </a:lnTo>
                  <a:lnTo>
                    <a:pt x="398" y="780"/>
                  </a:lnTo>
                  <a:lnTo>
                    <a:pt x="0" y="1177"/>
                  </a:lnTo>
                  <a:lnTo>
                    <a:pt x="384" y="1561"/>
                  </a:lnTo>
                  <a:lnTo>
                    <a:pt x="781" y="1164"/>
                  </a:lnTo>
                  <a:lnTo>
                    <a:pt x="1177" y="1561"/>
                  </a:lnTo>
                  <a:lnTo>
                    <a:pt x="1561" y="1177"/>
                  </a:lnTo>
                  <a:lnTo>
                    <a:pt x="1164" y="780"/>
                  </a:lnTo>
                  <a:lnTo>
                    <a:pt x="1561" y="383"/>
                  </a:lnTo>
                  <a:lnTo>
                    <a:pt x="1177" y="1"/>
                  </a:lnTo>
                  <a:lnTo>
                    <a:pt x="781" y="398"/>
                  </a:lnTo>
                  <a:lnTo>
                    <a:pt x="384"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p2"/>
            <p:cNvSpPr/>
            <p:nvPr/>
          </p:nvSpPr>
          <p:spPr>
            <a:xfrm>
              <a:off x="3455875" y="4038700"/>
              <a:ext cx="39050" cy="39025"/>
            </a:xfrm>
            <a:custGeom>
              <a:avLst/>
              <a:gdLst/>
              <a:ahLst/>
              <a:cxnLst/>
              <a:rect l="l" t="t" r="r" b="b"/>
              <a:pathLst>
                <a:path w="1562" h="1561" extrusionOk="0">
                  <a:moveTo>
                    <a:pt x="384" y="0"/>
                  </a:moveTo>
                  <a:lnTo>
                    <a:pt x="1" y="383"/>
                  </a:lnTo>
                  <a:lnTo>
                    <a:pt x="399" y="780"/>
                  </a:lnTo>
                  <a:lnTo>
                    <a:pt x="1" y="1177"/>
                  </a:lnTo>
                  <a:lnTo>
                    <a:pt x="384" y="1560"/>
                  </a:lnTo>
                  <a:lnTo>
                    <a:pt x="781" y="1163"/>
                  </a:lnTo>
                  <a:lnTo>
                    <a:pt x="1178" y="1560"/>
                  </a:lnTo>
                  <a:lnTo>
                    <a:pt x="1562" y="1177"/>
                  </a:lnTo>
                  <a:lnTo>
                    <a:pt x="1165" y="780"/>
                  </a:lnTo>
                  <a:lnTo>
                    <a:pt x="1562" y="383"/>
                  </a:lnTo>
                  <a:lnTo>
                    <a:pt x="1178" y="0"/>
                  </a:lnTo>
                  <a:lnTo>
                    <a:pt x="781" y="397"/>
                  </a:lnTo>
                  <a:lnTo>
                    <a:pt x="384"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5;p2"/>
            <p:cNvSpPr/>
            <p:nvPr/>
          </p:nvSpPr>
          <p:spPr>
            <a:xfrm>
              <a:off x="3504275" y="4087050"/>
              <a:ext cx="39050" cy="39050"/>
            </a:xfrm>
            <a:custGeom>
              <a:avLst/>
              <a:gdLst/>
              <a:ahLst/>
              <a:cxnLst/>
              <a:rect l="l" t="t" r="r" b="b"/>
              <a:pathLst>
                <a:path w="1562" h="1562" extrusionOk="0">
                  <a:moveTo>
                    <a:pt x="384" y="1"/>
                  </a:moveTo>
                  <a:lnTo>
                    <a:pt x="0" y="384"/>
                  </a:lnTo>
                  <a:lnTo>
                    <a:pt x="397" y="781"/>
                  </a:lnTo>
                  <a:lnTo>
                    <a:pt x="0" y="1178"/>
                  </a:lnTo>
                  <a:lnTo>
                    <a:pt x="384" y="1562"/>
                  </a:lnTo>
                  <a:lnTo>
                    <a:pt x="781" y="1164"/>
                  </a:lnTo>
                  <a:lnTo>
                    <a:pt x="1178" y="1562"/>
                  </a:lnTo>
                  <a:lnTo>
                    <a:pt x="1560" y="1178"/>
                  </a:lnTo>
                  <a:lnTo>
                    <a:pt x="1163" y="781"/>
                  </a:lnTo>
                  <a:lnTo>
                    <a:pt x="1561" y="384"/>
                  </a:lnTo>
                  <a:lnTo>
                    <a:pt x="1178" y="1"/>
                  </a:lnTo>
                  <a:lnTo>
                    <a:pt x="781" y="398"/>
                  </a:lnTo>
                  <a:lnTo>
                    <a:pt x="384"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
            <p:cNvSpPr/>
            <p:nvPr/>
          </p:nvSpPr>
          <p:spPr>
            <a:xfrm>
              <a:off x="3552675" y="4135450"/>
              <a:ext cx="39000" cy="39025"/>
            </a:xfrm>
            <a:custGeom>
              <a:avLst/>
              <a:gdLst/>
              <a:ahLst/>
              <a:cxnLst/>
              <a:rect l="l" t="t" r="r" b="b"/>
              <a:pathLst>
                <a:path w="1560" h="1561" extrusionOk="0">
                  <a:moveTo>
                    <a:pt x="384" y="1"/>
                  </a:moveTo>
                  <a:lnTo>
                    <a:pt x="0" y="384"/>
                  </a:lnTo>
                  <a:lnTo>
                    <a:pt x="397" y="781"/>
                  </a:lnTo>
                  <a:lnTo>
                    <a:pt x="0" y="1178"/>
                  </a:lnTo>
                  <a:lnTo>
                    <a:pt x="384" y="1560"/>
                  </a:lnTo>
                  <a:lnTo>
                    <a:pt x="780" y="1163"/>
                  </a:lnTo>
                  <a:lnTo>
                    <a:pt x="1177" y="1560"/>
                  </a:lnTo>
                  <a:lnTo>
                    <a:pt x="1560" y="1178"/>
                  </a:lnTo>
                  <a:lnTo>
                    <a:pt x="1163" y="781"/>
                  </a:lnTo>
                  <a:lnTo>
                    <a:pt x="1560" y="384"/>
                  </a:lnTo>
                  <a:lnTo>
                    <a:pt x="1177" y="1"/>
                  </a:lnTo>
                  <a:lnTo>
                    <a:pt x="780" y="397"/>
                  </a:lnTo>
                  <a:lnTo>
                    <a:pt x="384"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3601050" y="4183850"/>
              <a:ext cx="39025" cy="39000"/>
            </a:xfrm>
            <a:custGeom>
              <a:avLst/>
              <a:gdLst/>
              <a:ahLst/>
              <a:cxnLst/>
              <a:rect l="l" t="t" r="r" b="b"/>
              <a:pathLst>
                <a:path w="1561" h="1560" extrusionOk="0">
                  <a:moveTo>
                    <a:pt x="383" y="0"/>
                  </a:moveTo>
                  <a:lnTo>
                    <a:pt x="1" y="384"/>
                  </a:lnTo>
                  <a:lnTo>
                    <a:pt x="398" y="779"/>
                  </a:lnTo>
                  <a:lnTo>
                    <a:pt x="1" y="1177"/>
                  </a:lnTo>
                  <a:lnTo>
                    <a:pt x="383" y="1560"/>
                  </a:lnTo>
                  <a:lnTo>
                    <a:pt x="781" y="1163"/>
                  </a:lnTo>
                  <a:lnTo>
                    <a:pt x="1178" y="1560"/>
                  </a:lnTo>
                  <a:lnTo>
                    <a:pt x="1560" y="1177"/>
                  </a:lnTo>
                  <a:lnTo>
                    <a:pt x="1164" y="781"/>
                  </a:lnTo>
                  <a:lnTo>
                    <a:pt x="1560" y="384"/>
                  </a:lnTo>
                  <a:lnTo>
                    <a:pt x="1178" y="0"/>
                  </a:lnTo>
                  <a:lnTo>
                    <a:pt x="781" y="397"/>
                  </a:lnTo>
                  <a:lnTo>
                    <a:pt x="383"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3649450" y="4232225"/>
              <a:ext cx="39025" cy="39025"/>
            </a:xfrm>
            <a:custGeom>
              <a:avLst/>
              <a:gdLst/>
              <a:ahLst/>
              <a:cxnLst/>
              <a:rect l="l" t="t" r="r" b="b"/>
              <a:pathLst>
                <a:path w="1561" h="1561" extrusionOk="0">
                  <a:moveTo>
                    <a:pt x="383" y="1"/>
                  </a:moveTo>
                  <a:lnTo>
                    <a:pt x="0" y="383"/>
                  </a:lnTo>
                  <a:lnTo>
                    <a:pt x="397" y="780"/>
                  </a:lnTo>
                  <a:lnTo>
                    <a:pt x="0" y="1178"/>
                  </a:lnTo>
                  <a:lnTo>
                    <a:pt x="383" y="1561"/>
                  </a:lnTo>
                  <a:lnTo>
                    <a:pt x="780" y="1164"/>
                  </a:lnTo>
                  <a:lnTo>
                    <a:pt x="1178" y="1561"/>
                  </a:lnTo>
                  <a:lnTo>
                    <a:pt x="1560" y="1178"/>
                  </a:lnTo>
                  <a:lnTo>
                    <a:pt x="1163" y="781"/>
                  </a:lnTo>
                  <a:lnTo>
                    <a:pt x="1560" y="383"/>
                  </a:lnTo>
                  <a:lnTo>
                    <a:pt x="1176" y="1"/>
                  </a:lnTo>
                  <a:lnTo>
                    <a:pt x="780" y="398"/>
                  </a:lnTo>
                  <a:lnTo>
                    <a:pt x="38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3304900" y="3996125"/>
              <a:ext cx="39050" cy="39025"/>
            </a:xfrm>
            <a:custGeom>
              <a:avLst/>
              <a:gdLst/>
              <a:ahLst/>
              <a:cxnLst/>
              <a:rect l="l" t="t" r="r" b="b"/>
              <a:pathLst>
                <a:path w="1562" h="1561" extrusionOk="0">
                  <a:moveTo>
                    <a:pt x="384" y="1"/>
                  </a:moveTo>
                  <a:lnTo>
                    <a:pt x="0" y="384"/>
                  </a:lnTo>
                  <a:lnTo>
                    <a:pt x="397" y="781"/>
                  </a:lnTo>
                  <a:lnTo>
                    <a:pt x="0" y="1178"/>
                  </a:lnTo>
                  <a:lnTo>
                    <a:pt x="384" y="1560"/>
                  </a:lnTo>
                  <a:lnTo>
                    <a:pt x="781" y="1163"/>
                  </a:lnTo>
                  <a:lnTo>
                    <a:pt x="1177" y="1560"/>
                  </a:lnTo>
                  <a:lnTo>
                    <a:pt x="1561" y="1178"/>
                  </a:lnTo>
                  <a:lnTo>
                    <a:pt x="1164" y="781"/>
                  </a:lnTo>
                  <a:lnTo>
                    <a:pt x="1561" y="384"/>
                  </a:lnTo>
                  <a:lnTo>
                    <a:pt x="1177" y="1"/>
                  </a:lnTo>
                  <a:lnTo>
                    <a:pt x="781" y="397"/>
                  </a:lnTo>
                  <a:lnTo>
                    <a:pt x="384"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3353275" y="4044525"/>
              <a:ext cx="39050" cy="39000"/>
            </a:xfrm>
            <a:custGeom>
              <a:avLst/>
              <a:gdLst/>
              <a:ahLst/>
              <a:cxnLst/>
              <a:rect l="l" t="t" r="r" b="b"/>
              <a:pathLst>
                <a:path w="1562" h="1560" extrusionOk="0">
                  <a:moveTo>
                    <a:pt x="384" y="0"/>
                  </a:moveTo>
                  <a:lnTo>
                    <a:pt x="1" y="384"/>
                  </a:lnTo>
                  <a:lnTo>
                    <a:pt x="398" y="781"/>
                  </a:lnTo>
                  <a:lnTo>
                    <a:pt x="1" y="1178"/>
                  </a:lnTo>
                  <a:lnTo>
                    <a:pt x="384" y="1560"/>
                  </a:lnTo>
                  <a:lnTo>
                    <a:pt x="781" y="1163"/>
                  </a:lnTo>
                  <a:lnTo>
                    <a:pt x="1178" y="1560"/>
                  </a:lnTo>
                  <a:lnTo>
                    <a:pt x="1561" y="1178"/>
                  </a:lnTo>
                  <a:lnTo>
                    <a:pt x="1164" y="781"/>
                  </a:lnTo>
                  <a:lnTo>
                    <a:pt x="1562" y="384"/>
                  </a:lnTo>
                  <a:lnTo>
                    <a:pt x="1178" y="0"/>
                  </a:lnTo>
                  <a:lnTo>
                    <a:pt x="781" y="397"/>
                  </a:lnTo>
                  <a:lnTo>
                    <a:pt x="384"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3401675" y="4092900"/>
              <a:ext cx="39025" cy="39025"/>
            </a:xfrm>
            <a:custGeom>
              <a:avLst/>
              <a:gdLst/>
              <a:ahLst/>
              <a:cxnLst/>
              <a:rect l="l" t="t" r="r" b="b"/>
              <a:pathLst>
                <a:path w="1561" h="1561" extrusionOk="0">
                  <a:moveTo>
                    <a:pt x="384" y="1"/>
                  </a:moveTo>
                  <a:lnTo>
                    <a:pt x="0" y="383"/>
                  </a:lnTo>
                  <a:lnTo>
                    <a:pt x="397" y="780"/>
                  </a:lnTo>
                  <a:lnTo>
                    <a:pt x="0" y="1178"/>
                  </a:lnTo>
                  <a:lnTo>
                    <a:pt x="384" y="1561"/>
                  </a:lnTo>
                  <a:lnTo>
                    <a:pt x="781" y="1164"/>
                  </a:lnTo>
                  <a:lnTo>
                    <a:pt x="1178" y="1561"/>
                  </a:lnTo>
                  <a:lnTo>
                    <a:pt x="1560" y="1178"/>
                  </a:lnTo>
                  <a:lnTo>
                    <a:pt x="1163" y="781"/>
                  </a:lnTo>
                  <a:lnTo>
                    <a:pt x="1560" y="383"/>
                  </a:lnTo>
                  <a:lnTo>
                    <a:pt x="1178" y="1"/>
                  </a:lnTo>
                  <a:lnTo>
                    <a:pt x="781" y="398"/>
                  </a:lnTo>
                  <a:lnTo>
                    <a:pt x="384"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2"/>
            <p:cNvSpPr/>
            <p:nvPr/>
          </p:nvSpPr>
          <p:spPr>
            <a:xfrm>
              <a:off x="3450050" y="4141300"/>
              <a:ext cx="39025" cy="39025"/>
            </a:xfrm>
            <a:custGeom>
              <a:avLst/>
              <a:gdLst/>
              <a:ahLst/>
              <a:cxnLst/>
              <a:rect l="l" t="t" r="r" b="b"/>
              <a:pathLst>
                <a:path w="1561" h="1561" extrusionOk="0">
                  <a:moveTo>
                    <a:pt x="383" y="0"/>
                  </a:moveTo>
                  <a:lnTo>
                    <a:pt x="1" y="383"/>
                  </a:lnTo>
                  <a:lnTo>
                    <a:pt x="398" y="780"/>
                  </a:lnTo>
                  <a:lnTo>
                    <a:pt x="1" y="1177"/>
                  </a:lnTo>
                  <a:lnTo>
                    <a:pt x="383" y="1560"/>
                  </a:lnTo>
                  <a:lnTo>
                    <a:pt x="780" y="1163"/>
                  </a:lnTo>
                  <a:lnTo>
                    <a:pt x="1178" y="1560"/>
                  </a:lnTo>
                  <a:lnTo>
                    <a:pt x="1561" y="1177"/>
                  </a:lnTo>
                  <a:lnTo>
                    <a:pt x="1164" y="780"/>
                  </a:lnTo>
                  <a:lnTo>
                    <a:pt x="1561" y="383"/>
                  </a:lnTo>
                  <a:lnTo>
                    <a:pt x="1178" y="0"/>
                  </a:lnTo>
                  <a:lnTo>
                    <a:pt x="780" y="397"/>
                  </a:lnTo>
                  <a:lnTo>
                    <a:pt x="383"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2"/>
            <p:cNvSpPr/>
            <p:nvPr/>
          </p:nvSpPr>
          <p:spPr>
            <a:xfrm>
              <a:off x="3498450" y="4189700"/>
              <a:ext cx="39025" cy="39000"/>
            </a:xfrm>
            <a:custGeom>
              <a:avLst/>
              <a:gdLst/>
              <a:ahLst/>
              <a:cxnLst/>
              <a:rect l="l" t="t" r="r" b="b"/>
              <a:pathLst>
                <a:path w="1561" h="1560" extrusionOk="0">
                  <a:moveTo>
                    <a:pt x="383" y="0"/>
                  </a:moveTo>
                  <a:lnTo>
                    <a:pt x="1" y="383"/>
                  </a:lnTo>
                  <a:lnTo>
                    <a:pt x="397" y="779"/>
                  </a:lnTo>
                  <a:lnTo>
                    <a:pt x="1" y="1176"/>
                  </a:lnTo>
                  <a:lnTo>
                    <a:pt x="383" y="1560"/>
                  </a:lnTo>
                  <a:lnTo>
                    <a:pt x="780" y="1163"/>
                  </a:lnTo>
                  <a:lnTo>
                    <a:pt x="1177" y="1560"/>
                  </a:lnTo>
                  <a:lnTo>
                    <a:pt x="1560" y="1176"/>
                  </a:lnTo>
                  <a:lnTo>
                    <a:pt x="1164" y="779"/>
                  </a:lnTo>
                  <a:lnTo>
                    <a:pt x="1560" y="383"/>
                  </a:lnTo>
                  <a:lnTo>
                    <a:pt x="1177" y="0"/>
                  </a:lnTo>
                  <a:lnTo>
                    <a:pt x="780" y="397"/>
                  </a:lnTo>
                  <a:lnTo>
                    <a:pt x="383"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24;p2"/>
            <p:cNvSpPr/>
            <p:nvPr/>
          </p:nvSpPr>
          <p:spPr>
            <a:xfrm>
              <a:off x="3546850" y="4238050"/>
              <a:ext cx="39000" cy="39050"/>
            </a:xfrm>
            <a:custGeom>
              <a:avLst/>
              <a:gdLst/>
              <a:ahLst/>
              <a:cxnLst/>
              <a:rect l="l" t="t" r="r" b="b"/>
              <a:pathLst>
                <a:path w="1560" h="1562" extrusionOk="0">
                  <a:moveTo>
                    <a:pt x="383" y="1"/>
                  </a:moveTo>
                  <a:lnTo>
                    <a:pt x="0" y="384"/>
                  </a:lnTo>
                  <a:lnTo>
                    <a:pt x="397" y="781"/>
                  </a:lnTo>
                  <a:lnTo>
                    <a:pt x="0" y="1178"/>
                  </a:lnTo>
                  <a:lnTo>
                    <a:pt x="383" y="1561"/>
                  </a:lnTo>
                  <a:lnTo>
                    <a:pt x="780" y="1165"/>
                  </a:lnTo>
                  <a:lnTo>
                    <a:pt x="1176" y="1561"/>
                  </a:lnTo>
                  <a:lnTo>
                    <a:pt x="1560" y="1178"/>
                  </a:lnTo>
                  <a:lnTo>
                    <a:pt x="1163" y="781"/>
                  </a:lnTo>
                  <a:lnTo>
                    <a:pt x="1560" y="384"/>
                  </a:lnTo>
                  <a:lnTo>
                    <a:pt x="1176" y="1"/>
                  </a:lnTo>
                  <a:lnTo>
                    <a:pt x="780" y="399"/>
                  </a:lnTo>
                  <a:lnTo>
                    <a:pt x="38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2"/>
            <p:cNvSpPr/>
            <p:nvPr/>
          </p:nvSpPr>
          <p:spPr>
            <a:xfrm>
              <a:off x="3595200" y="4286450"/>
              <a:ext cx="39050" cy="39000"/>
            </a:xfrm>
            <a:custGeom>
              <a:avLst/>
              <a:gdLst/>
              <a:ahLst/>
              <a:cxnLst/>
              <a:rect l="l" t="t" r="r" b="b"/>
              <a:pathLst>
                <a:path w="1562" h="1560" extrusionOk="0">
                  <a:moveTo>
                    <a:pt x="384" y="0"/>
                  </a:moveTo>
                  <a:lnTo>
                    <a:pt x="1" y="384"/>
                  </a:lnTo>
                  <a:lnTo>
                    <a:pt x="399" y="781"/>
                  </a:lnTo>
                  <a:lnTo>
                    <a:pt x="1" y="1178"/>
                  </a:lnTo>
                  <a:lnTo>
                    <a:pt x="384" y="1560"/>
                  </a:lnTo>
                  <a:lnTo>
                    <a:pt x="781" y="1163"/>
                  </a:lnTo>
                  <a:lnTo>
                    <a:pt x="1178" y="1560"/>
                  </a:lnTo>
                  <a:lnTo>
                    <a:pt x="1562" y="1178"/>
                  </a:lnTo>
                  <a:lnTo>
                    <a:pt x="1165" y="781"/>
                  </a:lnTo>
                  <a:lnTo>
                    <a:pt x="1562" y="384"/>
                  </a:lnTo>
                  <a:lnTo>
                    <a:pt x="1178" y="0"/>
                  </a:lnTo>
                  <a:lnTo>
                    <a:pt x="781" y="397"/>
                  </a:lnTo>
                  <a:lnTo>
                    <a:pt x="384"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26;p2"/>
            <p:cNvSpPr/>
            <p:nvPr/>
          </p:nvSpPr>
          <p:spPr>
            <a:xfrm>
              <a:off x="3250675" y="4050375"/>
              <a:ext cx="39025" cy="39000"/>
            </a:xfrm>
            <a:custGeom>
              <a:avLst/>
              <a:gdLst/>
              <a:ahLst/>
              <a:cxnLst/>
              <a:rect l="l" t="t" r="r" b="b"/>
              <a:pathLst>
                <a:path w="1561" h="1560" extrusionOk="0">
                  <a:moveTo>
                    <a:pt x="384" y="0"/>
                  </a:moveTo>
                  <a:lnTo>
                    <a:pt x="1" y="383"/>
                  </a:lnTo>
                  <a:lnTo>
                    <a:pt x="398" y="779"/>
                  </a:lnTo>
                  <a:lnTo>
                    <a:pt x="1" y="1176"/>
                  </a:lnTo>
                  <a:lnTo>
                    <a:pt x="384" y="1560"/>
                  </a:lnTo>
                  <a:lnTo>
                    <a:pt x="780" y="1163"/>
                  </a:lnTo>
                  <a:lnTo>
                    <a:pt x="1178" y="1560"/>
                  </a:lnTo>
                  <a:lnTo>
                    <a:pt x="1560" y="1176"/>
                  </a:lnTo>
                  <a:lnTo>
                    <a:pt x="1164" y="779"/>
                  </a:lnTo>
                  <a:lnTo>
                    <a:pt x="1560" y="383"/>
                  </a:lnTo>
                  <a:lnTo>
                    <a:pt x="1178" y="0"/>
                  </a:lnTo>
                  <a:lnTo>
                    <a:pt x="780" y="397"/>
                  </a:lnTo>
                  <a:lnTo>
                    <a:pt x="384"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2"/>
            <p:cNvSpPr/>
            <p:nvPr/>
          </p:nvSpPr>
          <p:spPr>
            <a:xfrm>
              <a:off x="3299075" y="4098725"/>
              <a:ext cx="39025" cy="39050"/>
            </a:xfrm>
            <a:custGeom>
              <a:avLst/>
              <a:gdLst/>
              <a:ahLst/>
              <a:cxnLst/>
              <a:rect l="l" t="t" r="r" b="b"/>
              <a:pathLst>
                <a:path w="1561" h="1562" extrusionOk="0">
                  <a:moveTo>
                    <a:pt x="383" y="1"/>
                  </a:moveTo>
                  <a:lnTo>
                    <a:pt x="0" y="384"/>
                  </a:lnTo>
                  <a:lnTo>
                    <a:pt x="397" y="781"/>
                  </a:lnTo>
                  <a:lnTo>
                    <a:pt x="0" y="1178"/>
                  </a:lnTo>
                  <a:lnTo>
                    <a:pt x="383" y="1562"/>
                  </a:lnTo>
                  <a:lnTo>
                    <a:pt x="780" y="1165"/>
                  </a:lnTo>
                  <a:lnTo>
                    <a:pt x="1178" y="1562"/>
                  </a:lnTo>
                  <a:lnTo>
                    <a:pt x="1560" y="1178"/>
                  </a:lnTo>
                  <a:lnTo>
                    <a:pt x="1163" y="781"/>
                  </a:lnTo>
                  <a:lnTo>
                    <a:pt x="1560" y="384"/>
                  </a:lnTo>
                  <a:lnTo>
                    <a:pt x="1177" y="1"/>
                  </a:lnTo>
                  <a:lnTo>
                    <a:pt x="780" y="399"/>
                  </a:lnTo>
                  <a:lnTo>
                    <a:pt x="38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28;p2"/>
            <p:cNvSpPr/>
            <p:nvPr/>
          </p:nvSpPr>
          <p:spPr>
            <a:xfrm>
              <a:off x="3347450" y="4147125"/>
              <a:ext cx="39025" cy="39050"/>
            </a:xfrm>
            <a:custGeom>
              <a:avLst/>
              <a:gdLst/>
              <a:ahLst/>
              <a:cxnLst/>
              <a:rect l="l" t="t" r="r" b="b"/>
              <a:pathLst>
                <a:path w="1561" h="1562" extrusionOk="0">
                  <a:moveTo>
                    <a:pt x="383" y="0"/>
                  </a:moveTo>
                  <a:lnTo>
                    <a:pt x="1" y="384"/>
                  </a:lnTo>
                  <a:lnTo>
                    <a:pt x="398" y="781"/>
                  </a:lnTo>
                  <a:lnTo>
                    <a:pt x="1" y="1178"/>
                  </a:lnTo>
                  <a:lnTo>
                    <a:pt x="383" y="1561"/>
                  </a:lnTo>
                  <a:lnTo>
                    <a:pt x="780" y="1163"/>
                  </a:lnTo>
                  <a:lnTo>
                    <a:pt x="1177" y="1561"/>
                  </a:lnTo>
                  <a:lnTo>
                    <a:pt x="1561" y="1178"/>
                  </a:lnTo>
                  <a:lnTo>
                    <a:pt x="1164" y="781"/>
                  </a:lnTo>
                  <a:lnTo>
                    <a:pt x="1561" y="384"/>
                  </a:lnTo>
                  <a:lnTo>
                    <a:pt x="1177" y="0"/>
                  </a:lnTo>
                  <a:lnTo>
                    <a:pt x="780" y="398"/>
                  </a:lnTo>
                  <a:lnTo>
                    <a:pt x="383"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29;p2"/>
            <p:cNvSpPr/>
            <p:nvPr/>
          </p:nvSpPr>
          <p:spPr>
            <a:xfrm>
              <a:off x="3395850" y="4195500"/>
              <a:ext cx="39025" cy="39025"/>
            </a:xfrm>
            <a:custGeom>
              <a:avLst/>
              <a:gdLst/>
              <a:ahLst/>
              <a:cxnLst/>
              <a:rect l="l" t="t" r="r" b="b"/>
              <a:pathLst>
                <a:path w="1561" h="1561" extrusionOk="0">
                  <a:moveTo>
                    <a:pt x="383" y="1"/>
                  </a:moveTo>
                  <a:lnTo>
                    <a:pt x="1" y="384"/>
                  </a:lnTo>
                  <a:lnTo>
                    <a:pt x="397" y="781"/>
                  </a:lnTo>
                  <a:lnTo>
                    <a:pt x="1" y="1178"/>
                  </a:lnTo>
                  <a:lnTo>
                    <a:pt x="383" y="1561"/>
                  </a:lnTo>
                  <a:lnTo>
                    <a:pt x="780" y="1164"/>
                  </a:lnTo>
                  <a:lnTo>
                    <a:pt x="1177" y="1561"/>
                  </a:lnTo>
                  <a:lnTo>
                    <a:pt x="1560" y="1178"/>
                  </a:lnTo>
                  <a:lnTo>
                    <a:pt x="1162" y="781"/>
                  </a:lnTo>
                  <a:lnTo>
                    <a:pt x="1560" y="384"/>
                  </a:lnTo>
                  <a:lnTo>
                    <a:pt x="1177" y="1"/>
                  </a:lnTo>
                  <a:lnTo>
                    <a:pt x="780" y="398"/>
                  </a:lnTo>
                  <a:lnTo>
                    <a:pt x="38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30;p2"/>
            <p:cNvSpPr/>
            <p:nvPr/>
          </p:nvSpPr>
          <p:spPr>
            <a:xfrm>
              <a:off x="3444225" y="4243900"/>
              <a:ext cx="39000" cy="39025"/>
            </a:xfrm>
            <a:custGeom>
              <a:avLst/>
              <a:gdLst/>
              <a:ahLst/>
              <a:cxnLst/>
              <a:rect l="l" t="t" r="r" b="b"/>
              <a:pathLst>
                <a:path w="1560" h="1561" extrusionOk="0">
                  <a:moveTo>
                    <a:pt x="384" y="0"/>
                  </a:moveTo>
                  <a:lnTo>
                    <a:pt x="0" y="384"/>
                  </a:lnTo>
                  <a:lnTo>
                    <a:pt x="397" y="781"/>
                  </a:lnTo>
                  <a:lnTo>
                    <a:pt x="0" y="1178"/>
                  </a:lnTo>
                  <a:lnTo>
                    <a:pt x="384" y="1560"/>
                  </a:lnTo>
                  <a:lnTo>
                    <a:pt x="781" y="1163"/>
                  </a:lnTo>
                  <a:lnTo>
                    <a:pt x="1177" y="1560"/>
                  </a:lnTo>
                  <a:lnTo>
                    <a:pt x="1560" y="1178"/>
                  </a:lnTo>
                  <a:lnTo>
                    <a:pt x="1163" y="781"/>
                  </a:lnTo>
                  <a:lnTo>
                    <a:pt x="1560" y="384"/>
                  </a:lnTo>
                  <a:lnTo>
                    <a:pt x="1177" y="0"/>
                  </a:lnTo>
                  <a:lnTo>
                    <a:pt x="781" y="397"/>
                  </a:lnTo>
                  <a:lnTo>
                    <a:pt x="384"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2"/>
            <p:cNvSpPr/>
            <p:nvPr/>
          </p:nvSpPr>
          <p:spPr>
            <a:xfrm>
              <a:off x="3492600" y="4292300"/>
              <a:ext cx="39025" cy="39000"/>
            </a:xfrm>
            <a:custGeom>
              <a:avLst/>
              <a:gdLst/>
              <a:ahLst/>
              <a:cxnLst/>
              <a:rect l="l" t="t" r="r" b="b"/>
              <a:pathLst>
                <a:path w="1561" h="1560" extrusionOk="0">
                  <a:moveTo>
                    <a:pt x="384" y="0"/>
                  </a:moveTo>
                  <a:lnTo>
                    <a:pt x="1" y="383"/>
                  </a:lnTo>
                  <a:lnTo>
                    <a:pt x="398" y="779"/>
                  </a:lnTo>
                  <a:lnTo>
                    <a:pt x="1" y="1176"/>
                  </a:lnTo>
                  <a:lnTo>
                    <a:pt x="384" y="1560"/>
                  </a:lnTo>
                  <a:lnTo>
                    <a:pt x="781" y="1163"/>
                  </a:lnTo>
                  <a:lnTo>
                    <a:pt x="1178" y="1560"/>
                  </a:lnTo>
                  <a:lnTo>
                    <a:pt x="1560" y="1176"/>
                  </a:lnTo>
                  <a:lnTo>
                    <a:pt x="1164" y="779"/>
                  </a:lnTo>
                  <a:lnTo>
                    <a:pt x="1560" y="384"/>
                  </a:lnTo>
                  <a:lnTo>
                    <a:pt x="1178" y="0"/>
                  </a:lnTo>
                  <a:lnTo>
                    <a:pt x="781" y="397"/>
                  </a:lnTo>
                  <a:lnTo>
                    <a:pt x="384"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2"/>
            <p:cNvSpPr/>
            <p:nvPr/>
          </p:nvSpPr>
          <p:spPr>
            <a:xfrm>
              <a:off x="3541000" y="4340675"/>
              <a:ext cx="39025" cy="39025"/>
            </a:xfrm>
            <a:custGeom>
              <a:avLst/>
              <a:gdLst/>
              <a:ahLst/>
              <a:cxnLst/>
              <a:rect l="l" t="t" r="r" b="b"/>
              <a:pathLst>
                <a:path w="1561" h="1561" extrusionOk="0">
                  <a:moveTo>
                    <a:pt x="384" y="1"/>
                  </a:moveTo>
                  <a:lnTo>
                    <a:pt x="0" y="383"/>
                  </a:lnTo>
                  <a:lnTo>
                    <a:pt x="397" y="780"/>
                  </a:lnTo>
                  <a:lnTo>
                    <a:pt x="0" y="1177"/>
                  </a:lnTo>
                  <a:lnTo>
                    <a:pt x="384" y="1561"/>
                  </a:lnTo>
                  <a:lnTo>
                    <a:pt x="781" y="1164"/>
                  </a:lnTo>
                  <a:lnTo>
                    <a:pt x="1178" y="1561"/>
                  </a:lnTo>
                  <a:lnTo>
                    <a:pt x="1560" y="1177"/>
                  </a:lnTo>
                  <a:lnTo>
                    <a:pt x="1163" y="780"/>
                  </a:lnTo>
                  <a:lnTo>
                    <a:pt x="1560" y="383"/>
                  </a:lnTo>
                  <a:lnTo>
                    <a:pt x="1178" y="1"/>
                  </a:lnTo>
                  <a:lnTo>
                    <a:pt x="781" y="398"/>
                  </a:lnTo>
                  <a:lnTo>
                    <a:pt x="384"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2"/>
            <p:cNvSpPr/>
            <p:nvPr/>
          </p:nvSpPr>
          <p:spPr>
            <a:xfrm>
              <a:off x="3196475" y="4104575"/>
              <a:ext cx="39025" cy="39025"/>
            </a:xfrm>
            <a:custGeom>
              <a:avLst/>
              <a:gdLst/>
              <a:ahLst/>
              <a:cxnLst/>
              <a:rect l="l" t="t" r="r" b="b"/>
              <a:pathLst>
                <a:path w="1561" h="1561" extrusionOk="0">
                  <a:moveTo>
                    <a:pt x="383" y="1"/>
                  </a:moveTo>
                  <a:lnTo>
                    <a:pt x="0" y="384"/>
                  </a:lnTo>
                  <a:lnTo>
                    <a:pt x="397" y="781"/>
                  </a:lnTo>
                  <a:lnTo>
                    <a:pt x="0" y="1178"/>
                  </a:lnTo>
                  <a:lnTo>
                    <a:pt x="383" y="1560"/>
                  </a:lnTo>
                  <a:lnTo>
                    <a:pt x="780" y="1163"/>
                  </a:lnTo>
                  <a:lnTo>
                    <a:pt x="1176" y="1560"/>
                  </a:lnTo>
                  <a:lnTo>
                    <a:pt x="1560" y="1178"/>
                  </a:lnTo>
                  <a:lnTo>
                    <a:pt x="1163" y="781"/>
                  </a:lnTo>
                  <a:lnTo>
                    <a:pt x="1560" y="384"/>
                  </a:lnTo>
                  <a:lnTo>
                    <a:pt x="1176" y="1"/>
                  </a:lnTo>
                  <a:lnTo>
                    <a:pt x="780" y="397"/>
                  </a:lnTo>
                  <a:lnTo>
                    <a:pt x="38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2"/>
            <p:cNvSpPr/>
            <p:nvPr/>
          </p:nvSpPr>
          <p:spPr>
            <a:xfrm>
              <a:off x="3244825" y="4152975"/>
              <a:ext cx="39050" cy="39000"/>
            </a:xfrm>
            <a:custGeom>
              <a:avLst/>
              <a:gdLst/>
              <a:ahLst/>
              <a:cxnLst/>
              <a:rect l="l" t="t" r="r" b="b"/>
              <a:pathLst>
                <a:path w="1562" h="1560" extrusionOk="0">
                  <a:moveTo>
                    <a:pt x="384" y="0"/>
                  </a:moveTo>
                  <a:lnTo>
                    <a:pt x="1" y="384"/>
                  </a:lnTo>
                  <a:lnTo>
                    <a:pt x="398" y="781"/>
                  </a:lnTo>
                  <a:lnTo>
                    <a:pt x="1" y="1176"/>
                  </a:lnTo>
                  <a:lnTo>
                    <a:pt x="384" y="1560"/>
                  </a:lnTo>
                  <a:lnTo>
                    <a:pt x="781" y="1163"/>
                  </a:lnTo>
                  <a:lnTo>
                    <a:pt x="1178" y="1560"/>
                  </a:lnTo>
                  <a:lnTo>
                    <a:pt x="1561" y="1176"/>
                  </a:lnTo>
                  <a:lnTo>
                    <a:pt x="1165" y="781"/>
                  </a:lnTo>
                  <a:lnTo>
                    <a:pt x="1562" y="384"/>
                  </a:lnTo>
                  <a:lnTo>
                    <a:pt x="1178" y="0"/>
                  </a:lnTo>
                  <a:lnTo>
                    <a:pt x="781" y="397"/>
                  </a:lnTo>
                  <a:lnTo>
                    <a:pt x="384"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35;p2"/>
            <p:cNvSpPr/>
            <p:nvPr/>
          </p:nvSpPr>
          <p:spPr>
            <a:xfrm>
              <a:off x="3293225" y="4201350"/>
              <a:ext cx="39025" cy="39025"/>
            </a:xfrm>
            <a:custGeom>
              <a:avLst/>
              <a:gdLst/>
              <a:ahLst/>
              <a:cxnLst/>
              <a:rect l="l" t="t" r="r" b="b"/>
              <a:pathLst>
                <a:path w="1561" h="1561" extrusionOk="0">
                  <a:moveTo>
                    <a:pt x="384" y="1"/>
                  </a:moveTo>
                  <a:lnTo>
                    <a:pt x="0" y="383"/>
                  </a:lnTo>
                  <a:lnTo>
                    <a:pt x="397" y="780"/>
                  </a:lnTo>
                  <a:lnTo>
                    <a:pt x="0" y="1177"/>
                  </a:lnTo>
                  <a:lnTo>
                    <a:pt x="384" y="1561"/>
                  </a:lnTo>
                  <a:lnTo>
                    <a:pt x="781" y="1164"/>
                  </a:lnTo>
                  <a:lnTo>
                    <a:pt x="1178" y="1561"/>
                  </a:lnTo>
                  <a:lnTo>
                    <a:pt x="1560" y="1177"/>
                  </a:lnTo>
                  <a:lnTo>
                    <a:pt x="1163" y="780"/>
                  </a:lnTo>
                  <a:lnTo>
                    <a:pt x="1560" y="383"/>
                  </a:lnTo>
                  <a:lnTo>
                    <a:pt x="1178" y="1"/>
                  </a:lnTo>
                  <a:lnTo>
                    <a:pt x="781" y="398"/>
                  </a:lnTo>
                  <a:lnTo>
                    <a:pt x="384"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2"/>
            <p:cNvSpPr/>
            <p:nvPr/>
          </p:nvSpPr>
          <p:spPr>
            <a:xfrm>
              <a:off x="3341625" y="4249750"/>
              <a:ext cx="39000" cy="39025"/>
            </a:xfrm>
            <a:custGeom>
              <a:avLst/>
              <a:gdLst/>
              <a:ahLst/>
              <a:cxnLst/>
              <a:rect l="l" t="t" r="r" b="b"/>
              <a:pathLst>
                <a:path w="1560" h="1561" extrusionOk="0">
                  <a:moveTo>
                    <a:pt x="384" y="0"/>
                  </a:moveTo>
                  <a:lnTo>
                    <a:pt x="0" y="383"/>
                  </a:lnTo>
                  <a:lnTo>
                    <a:pt x="397" y="780"/>
                  </a:lnTo>
                  <a:lnTo>
                    <a:pt x="0" y="1177"/>
                  </a:lnTo>
                  <a:lnTo>
                    <a:pt x="384" y="1560"/>
                  </a:lnTo>
                  <a:lnTo>
                    <a:pt x="780" y="1163"/>
                  </a:lnTo>
                  <a:lnTo>
                    <a:pt x="1177" y="1560"/>
                  </a:lnTo>
                  <a:lnTo>
                    <a:pt x="1560" y="1177"/>
                  </a:lnTo>
                  <a:lnTo>
                    <a:pt x="1163" y="780"/>
                  </a:lnTo>
                  <a:lnTo>
                    <a:pt x="1560" y="383"/>
                  </a:lnTo>
                  <a:lnTo>
                    <a:pt x="1177" y="0"/>
                  </a:lnTo>
                  <a:lnTo>
                    <a:pt x="780" y="397"/>
                  </a:lnTo>
                  <a:lnTo>
                    <a:pt x="384"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2"/>
            <p:cNvSpPr/>
            <p:nvPr/>
          </p:nvSpPr>
          <p:spPr>
            <a:xfrm>
              <a:off x="3390000" y="4298100"/>
              <a:ext cx="39025" cy="39050"/>
            </a:xfrm>
            <a:custGeom>
              <a:avLst/>
              <a:gdLst/>
              <a:ahLst/>
              <a:cxnLst/>
              <a:rect l="l" t="t" r="r" b="b"/>
              <a:pathLst>
                <a:path w="1561" h="1562" extrusionOk="0">
                  <a:moveTo>
                    <a:pt x="383" y="1"/>
                  </a:moveTo>
                  <a:lnTo>
                    <a:pt x="1" y="384"/>
                  </a:lnTo>
                  <a:lnTo>
                    <a:pt x="398" y="781"/>
                  </a:lnTo>
                  <a:lnTo>
                    <a:pt x="1" y="1178"/>
                  </a:lnTo>
                  <a:lnTo>
                    <a:pt x="383" y="1562"/>
                  </a:lnTo>
                  <a:lnTo>
                    <a:pt x="780" y="1164"/>
                  </a:lnTo>
                  <a:lnTo>
                    <a:pt x="1178" y="1562"/>
                  </a:lnTo>
                  <a:lnTo>
                    <a:pt x="1560" y="1178"/>
                  </a:lnTo>
                  <a:lnTo>
                    <a:pt x="1164" y="781"/>
                  </a:lnTo>
                  <a:lnTo>
                    <a:pt x="1560" y="384"/>
                  </a:lnTo>
                  <a:lnTo>
                    <a:pt x="1178" y="1"/>
                  </a:lnTo>
                  <a:lnTo>
                    <a:pt x="780" y="399"/>
                  </a:lnTo>
                  <a:lnTo>
                    <a:pt x="38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2"/>
            <p:cNvSpPr/>
            <p:nvPr/>
          </p:nvSpPr>
          <p:spPr>
            <a:xfrm>
              <a:off x="3438400" y="4346500"/>
              <a:ext cx="39025" cy="39050"/>
            </a:xfrm>
            <a:custGeom>
              <a:avLst/>
              <a:gdLst/>
              <a:ahLst/>
              <a:cxnLst/>
              <a:rect l="l" t="t" r="r" b="b"/>
              <a:pathLst>
                <a:path w="1561" h="1562" extrusionOk="0">
                  <a:moveTo>
                    <a:pt x="383" y="1"/>
                  </a:moveTo>
                  <a:lnTo>
                    <a:pt x="0" y="384"/>
                  </a:lnTo>
                  <a:lnTo>
                    <a:pt x="397" y="781"/>
                  </a:lnTo>
                  <a:lnTo>
                    <a:pt x="0" y="1178"/>
                  </a:lnTo>
                  <a:lnTo>
                    <a:pt x="383" y="1561"/>
                  </a:lnTo>
                  <a:lnTo>
                    <a:pt x="780" y="1163"/>
                  </a:lnTo>
                  <a:lnTo>
                    <a:pt x="1176" y="1561"/>
                  </a:lnTo>
                  <a:lnTo>
                    <a:pt x="1560" y="1178"/>
                  </a:lnTo>
                  <a:lnTo>
                    <a:pt x="1163" y="781"/>
                  </a:lnTo>
                  <a:lnTo>
                    <a:pt x="1560" y="384"/>
                  </a:lnTo>
                  <a:lnTo>
                    <a:pt x="1176" y="1"/>
                  </a:lnTo>
                  <a:lnTo>
                    <a:pt x="780" y="397"/>
                  </a:lnTo>
                  <a:lnTo>
                    <a:pt x="38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2"/>
            <p:cNvSpPr/>
            <p:nvPr/>
          </p:nvSpPr>
          <p:spPr>
            <a:xfrm>
              <a:off x="3486775" y="4394900"/>
              <a:ext cx="39025" cy="39000"/>
            </a:xfrm>
            <a:custGeom>
              <a:avLst/>
              <a:gdLst/>
              <a:ahLst/>
              <a:cxnLst/>
              <a:rect l="l" t="t" r="r" b="b"/>
              <a:pathLst>
                <a:path w="1561" h="1560" extrusionOk="0">
                  <a:moveTo>
                    <a:pt x="383" y="0"/>
                  </a:moveTo>
                  <a:lnTo>
                    <a:pt x="1" y="384"/>
                  </a:lnTo>
                  <a:lnTo>
                    <a:pt x="398" y="781"/>
                  </a:lnTo>
                  <a:lnTo>
                    <a:pt x="1" y="1178"/>
                  </a:lnTo>
                  <a:lnTo>
                    <a:pt x="383" y="1560"/>
                  </a:lnTo>
                  <a:lnTo>
                    <a:pt x="780" y="1163"/>
                  </a:lnTo>
                  <a:lnTo>
                    <a:pt x="1177" y="1560"/>
                  </a:lnTo>
                  <a:lnTo>
                    <a:pt x="1561" y="1178"/>
                  </a:lnTo>
                  <a:lnTo>
                    <a:pt x="1164" y="781"/>
                  </a:lnTo>
                  <a:lnTo>
                    <a:pt x="1561" y="384"/>
                  </a:lnTo>
                  <a:lnTo>
                    <a:pt x="1177" y="0"/>
                  </a:lnTo>
                  <a:lnTo>
                    <a:pt x="780" y="397"/>
                  </a:lnTo>
                  <a:lnTo>
                    <a:pt x="383"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40;p2"/>
            <p:cNvSpPr/>
            <p:nvPr/>
          </p:nvSpPr>
          <p:spPr>
            <a:xfrm>
              <a:off x="3142225" y="4158825"/>
              <a:ext cx="39025" cy="39000"/>
            </a:xfrm>
            <a:custGeom>
              <a:avLst/>
              <a:gdLst/>
              <a:ahLst/>
              <a:cxnLst/>
              <a:rect l="l" t="t" r="r" b="b"/>
              <a:pathLst>
                <a:path w="1561" h="1560" extrusionOk="0">
                  <a:moveTo>
                    <a:pt x="384" y="0"/>
                  </a:moveTo>
                  <a:lnTo>
                    <a:pt x="1" y="383"/>
                  </a:lnTo>
                  <a:lnTo>
                    <a:pt x="398" y="779"/>
                  </a:lnTo>
                  <a:lnTo>
                    <a:pt x="1" y="1176"/>
                  </a:lnTo>
                  <a:lnTo>
                    <a:pt x="384" y="1560"/>
                  </a:lnTo>
                  <a:lnTo>
                    <a:pt x="781" y="1163"/>
                  </a:lnTo>
                  <a:lnTo>
                    <a:pt x="1178" y="1560"/>
                  </a:lnTo>
                  <a:lnTo>
                    <a:pt x="1561" y="1176"/>
                  </a:lnTo>
                  <a:lnTo>
                    <a:pt x="1164" y="779"/>
                  </a:lnTo>
                  <a:lnTo>
                    <a:pt x="1561" y="383"/>
                  </a:lnTo>
                  <a:lnTo>
                    <a:pt x="1178" y="0"/>
                  </a:lnTo>
                  <a:lnTo>
                    <a:pt x="781" y="397"/>
                  </a:lnTo>
                  <a:lnTo>
                    <a:pt x="384"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2"/>
            <p:cNvSpPr/>
            <p:nvPr/>
          </p:nvSpPr>
          <p:spPr>
            <a:xfrm>
              <a:off x="3190625" y="4207175"/>
              <a:ext cx="39025" cy="39050"/>
            </a:xfrm>
            <a:custGeom>
              <a:avLst/>
              <a:gdLst/>
              <a:ahLst/>
              <a:cxnLst/>
              <a:rect l="l" t="t" r="r" b="b"/>
              <a:pathLst>
                <a:path w="1561" h="1562" extrusionOk="0">
                  <a:moveTo>
                    <a:pt x="383" y="1"/>
                  </a:moveTo>
                  <a:lnTo>
                    <a:pt x="0" y="384"/>
                  </a:lnTo>
                  <a:lnTo>
                    <a:pt x="397" y="781"/>
                  </a:lnTo>
                  <a:lnTo>
                    <a:pt x="0" y="1178"/>
                  </a:lnTo>
                  <a:lnTo>
                    <a:pt x="383" y="1561"/>
                  </a:lnTo>
                  <a:lnTo>
                    <a:pt x="781" y="1165"/>
                  </a:lnTo>
                  <a:lnTo>
                    <a:pt x="1178" y="1561"/>
                  </a:lnTo>
                  <a:lnTo>
                    <a:pt x="1560" y="1178"/>
                  </a:lnTo>
                  <a:lnTo>
                    <a:pt x="1163" y="781"/>
                  </a:lnTo>
                  <a:lnTo>
                    <a:pt x="1560" y="384"/>
                  </a:lnTo>
                  <a:lnTo>
                    <a:pt x="1178" y="1"/>
                  </a:lnTo>
                  <a:lnTo>
                    <a:pt x="780" y="397"/>
                  </a:lnTo>
                  <a:lnTo>
                    <a:pt x="38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42;p2"/>
            <p:cNvSpPr/>
            <p:nvPr/>
          </p:nvSpPr>
          <p:spPr>
            <a:xfrm>
              <a:off x="3239000" y="4255575"/>
              <a:ext cx="39025" cy="39000"/>
            </a:xfrm>
            <a:custGeom>
              <a:avLst/>
              <a:gdLst/>
              <a:ahLst/>
              <a:cxnLst/>
              <a:rect l="l" t="t" r="r" b="b"/>
              <a:pathLst>
                <a:path w="1561" h="1560" extrusionOk="0">
                  <a:moveTo>
                    <a:pt x="383" y="0"/>
                  </a:moveTo>
                  <a:lnTo>
                    <a:pt x="1" y="384"/>
                  </a:lnTo>
                  <a:lnTo>
                    <a:pt x="398" y="781"/>
                  </a:lnTo>
                  <a:lnTo>
                    <a:pt x="1" y="1178"/>
                  </a:lnTo>
                  <a:lnTo>
                    <a:pt x="383" y="1560"/>
                  </a:lnTo>
                  <a:lnTo>
                    <a:pt x="780" y="1163"/>
                  </a:lnTo>
                  <a:lnTo>
                    <a:pt x="1177" y="1560"/>
                  </a:lnTo>
                  <a:lnTo>
                    <a:pt x="1561" y="1178"/>
                  </a:lnTo>
                  <a:lnTo>
                    <a:pt x="1164" y="781"/>
                  </a:lnTo>
                  <a:lnTo>
                    <a:pt x="1561" y="384"/>
                  </a:lnTo>
                  <a:lnTo>
                    <a:pt x="1177" y="0"/>
                  </a:lnTo>
                  <a:lnTo>
                    <a:pt x="780" y="397"/>
                  </a:lnTo>
                  <a:lnTo>
                    <a:pt x="383"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43;p2"/>
            <p:cNvSpPr/>
            <p:nvPr/>
          </p:nvSpPr>
          <p:spPr>
            <a:xfrm>
              <a:off x="3287400" y="4303950"/>
              <a:ext cx="39025" cy="39025"/>
            </a:xfrm>
            <a:custGeom>
              <a:avLst/>
              <a:gdLst/>
              <a:ahLst/>
              <a:cxnLst/>
              <a:rect l="l" t="t" r="r" b="b"/>
              <a:pathLst>
                <a:path w="1561" h="1561" extrusionOk="0">
                  <a:moveTo>
                    <a:pt x="383" y="1"/>
                  </a:moveTo>
                  <a:lnTo>
                    <a:pt x="1" y="383"/>
                  </a:lnTo>
                  <a:lnTo>
                    <a:pt x="397" y="781"/>
                  </a:lnTo>
                  <a:lnTo>
                    <a:pt x="1" y="1178"/>
                  </a:lnTo>
                  <a:lnTo>
                    <a:pt x="383" y="1561"/>
                  </a:lnTo>
                  <a:lnTo>
                    <a:pt x="780" y="1164"/>
                  </a:lnTo>
                  <a:lnTo>
                    <a:pt x="1177" y="1561"/>
                  </a:lnTo>
                  <a:lnTo>
                    <a:pt x="1560" y="1178"/>
                  </a:lnTo>
                  <a:lnTo>
                    <a:pt x="1164" y="781"/>
                  </a:lnTo>
                  <a:lnTo>
                    <a:pt x="1560" y="384"/>
                  </a:lnTo>
                  <a:lnTo>
                    <a:pt x="1177" y="1"/>
                  </a:lnTo>
                  <a:lnTo>
                    <a:pt x="780" y="398"/>
                  </a:lnTo>
                  <a:lnTo>
                    <a:pt x="38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2"/>
            <p:cNvSpPr/>
            <p:nvPr/>
          </p:nvSpPr>
          <p:spPr>
            <a:xfrm>
              <a:off x="3335800" y="4352350"/>
              <a:ext cx="39000" cy="39025"/>
            </a:xfrm>
            <a:custGeom>
              <a:avLst/>
              <a:gdLst/>
              <a:ahLst/>
              <a:cxnLst/>
              <a:rect l="l" t="t" r="r" b="b"/>
              <a:pathLst>
                <a:path w="1560" h="1561" extrusionOk="0">
                  <a:moveTo>
                    <a:pt x="383" y="0"/>
                  </a:moveTo>
                  <a:lnTo>
                    <a:pt x="0" y="383"/>
                  </a:lnTo>
                  <a:lnTo>
                    <a:pt x="396" y="780"/>
                  </a:lnTo>
                  <a:lnTo>
                    <a:pt x="0" y="1178"/>
                  </a:lnTo>
                  <a:lnTo>
                    <a:pt x="383" y="1560"/>
                  </a:lnTo>
                  <a:lnTo>
                    <a:pt x="780" y="1163"/>
                  </a:lnTo>
                  <a:lnTo>
                    <a:pt x="1176" y="1560"/>
                  </a:lnTo>
                  <a:lnTo>
                    <a:pt x="1560" y="1178"/>
                  </a:lnTo>
                  <a:lnTo>
                    <a:pt x="1163" y="781"/>
                  </a:lnTo>
                  <a:lnTo>
                    <a:pt x="1560" y="383"/>
                  </a:lnTo>
                  <a:lnTo>
                    <a:pt x="1176" y="0"/>
                  </a:lnTo>
                  <a:lnTo>
                    <a:pt x="780" y="397"/>
                  </a:lnTo>
                  <a:lnTo>
                    <a:pt x="383"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2"/>
            <p:cNvSpPr/>
            <p:nvPr/>
          </p:nvSpPr>
          <p:spPr>
            <a:xfrm>
              <a:off x="3384150" y="4400750"/>
              <a:ext cx="39050" cy="39000"/>
            </a:xfrm>
            <a:custGeom>
              <a:avLst/>
              <a:gdLst/>
              <a:ahLst/>
              <a:cxnLst/>
              <a:rect l="l" t="t" r="r" b="b"/>
              <a:pathLst>
                <a:path w="1562" h="1560" extrusionOk="0">
                  <a:moveTo>
                    <a:pt x="384" y="0"/>
                  </a:moveTo>
                  <a:lnTo>
                    <a:pt x="1" y="383"/>
                  </a:lnTo>
                  <a:lnTo>
                    <a:pt x="398" y="779"/>
                  </a:lnTo>
                  <a:lnTo>
                    <a:pt x="1" y="1176"/>
                  </a:lnTo>
                  <a:lnTo>
                    <a:pt x="384" y="1560"/>
                  </a:lnTo>
                  <a:lnTo>
                    <a:pt x="781" y="1163"/>
                  </a:lnTo>
                  <a:lnTo>
                    <a:pt x="1178" y="1560"/>
                  </a:lnTo>
                  <a:lnTo>
                    <a:pt x="1561" y="1176"/>
                  </a:lnTo>
                  <a:lnTo>
                    <a:pt x="1164" y="781"/>
                  </a:lnTo>
                  <a:lnTo>
                    <a:pt x="1562" y="383"/>
                  </a:lnTo>
                  <a:lnTo>
                    <a:pt x="1178" y="0"/>
                  </a:lnTo>
                  <a:lnTo>
                    <a:pt x="781" y="397"/>
                  </a:lnTo>
                  <a:lnTo>
                    <a:pt x="384"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2"/>
            <p:cNvSpPr/>
            <p:nvPr/>
          </p:nvSpPr>
          <p:spPr>
            <a:xfrm>
              <a:off x="3432550" y="4449125"/>
              <a:ext cx="39025" cy="39025"/>
            </a:xfrm>
            <a:custGeom>
              <a:avLst/>
              <a:gdLst/>
              <a:ahLst/>
              <a:cxnLst/>
              <a:rect l="l" t="t" r="r" b="b"/>
              <a:pathLst>
                <a:path w="1561" h="1561" extrusionOk="0">
                  <a:moveTo>
                    <a:pt x="384" y="1"/>
                  </a:moveTo>
                  <a:lnTo>
                    <a:pt x="0" y="383"/>
                  </a:lnTo>
                  <a:lnTo>
                    <a:pt x="397" y="780"/>
                  </a:lnTo>
                  <a:lnTo>
                    <a:pt x="0" y="1177"/>
                  </a:lnTo>
                  <a:lnTo>
                    <a:pt x="384" y="1561"/>
                  </a:lnTo>
                  <a:lnTo>
                    <a:pt x="781" y="1164"/>
                  </a:lnTo>
                  <a:lnTo>
                    <a:pt x="1178" y="1561"/>
                  </a:lnTo>
                  <a:lnTo>
                    <a:pt x="1560" y="1177"/>
                  </a:lnTo>
                  <a:lnTo>
                    <a:pt x="1163" y="780"/>
                  </a:lnTo>
                  <a:lnTo>
                    <a:pt x="1560" y="383"/>
                  </a:lnTo>
                  <a:lnTo>
                    <a:pt x="1178" y="1"/>
                  </a:lnTo>
                  <a:lnTo>
                    <a:pt x="781" y="398"/>
                  </a:lnTo>
                  <a:lnTo>
                    <a:pt x="384"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47;p2"/>
            <p:cNvSpPr/>
            <p:nvPr/>
          </p:nvSpPr>
          <p:spPr>
            <a:xfrm>
              <a:off x="3088025" y="4213025"/>
              <a:ext cx="39025" cy="39025"/>
            </a:xfrm>
            <a:custGeom>
              <a:avLst/>
              <a:gdLst/>
              <a:ahLst/>
              <a:cxnLst/>
              <a:rect l="l" t="t" r="r" b="b"/>
              <a:pathLst>
                <a:path w="1561" h="1561" extrusionOk="0">
                  <a:moveTo>
                    <a:pt x="383" y="0"/>
                  </a:moveTo>
                  <a:lnTo>
                    <a:pt x="0" y="383"/>
                  </a:lnTo>
                  <a:lnTo>
                    <a:pt x="397" y="780"/>
                  </a:lnTo>
                  <a:lnTo>
                    <a:pt x="0" y="1178"/>
                  </a:lnTo>
                  <a:lnTo>
                    <a:pt x="383" y="1560"/>
                  </a:lnTo>
                  <a:lnTo>
                    <a:pt x="780" y="1163"/>
                  </a:lnTo>
                  <a:lnTo>
                    <a:pt x="1177" y="1560"/>
                  </a:lnTo>
                  <a:lnTo>
                    <a:pt x="1560" y="1178"/>
                  </a:lnTo>
                  <a:lnTo>
                    <a:pt x="1163" y="781"/>
                  </a:lnTo>
                  <a:lnTo>
                    <a:pt x="1560" y="383"/>
                  </a:lnTo>
                  <a:lnTo>
                    <a:pt x="1177" y="0"/>
                  </a:lnTo>
                  <a:lnTo>
                    <a:pt x="780" y="397"/>
                  </a:lnTo>
                  <a:lnTo>
                    <a:pt x="383"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2"/>
            <p:cNvSpPr/>
            <p:nvPr/>
          </p:nvSpPr>
          <p:spPr>
            <a:xfrm>
              <a:off x="3136400" y="4261425"/>
              <a:ext cx="39025" cy="39000"/>
            </a:xfrm>
            <a:custGeom>
              <a:avLst/>
              <a:gdLst/>
              <a:ahLst/>
              <a:cxnLst/>
              <a:rect l="l" t="t" r="r" b="b"/>
              <a:pathLst>
                <a:path w="1561" h="1560" extrusionOk="0">
                  <a:moveTo>
                    <a:pt x="383" y="0"/>
                  </a:moveTo>
                  <a:lnTo>
                    <a:pt x="1" y="383"/>
                  </a:lnTo>
                  <a:lnTo>
                    <a:pt x="398" y="779"/>
                  </a:lnTo>
                  <a:lnTo>
                    <a:pt x="1" y="1177"/>
                  </a:lnTo>
                  <a:lnTo>
                    <a:pt x="383" y="1560"/>
                  </a:lnTo>
                  <a:lnTo>
                    <a:pt x="780" y="1163"/>
                  </a:lnTo>
                  <a:lnTo>
                    <a:pt x="1177" y="1560"/>
                  </a:lnTo>
                  <a:lnTo>
                    <a:pt x="1561" y="1177"/>
                  </a:lnTo>
                  <a:lnTo>
                    <a:pt x="1164" y="781"/>
                  </a:lnTo>
                  <a:lnTo>
                    <a:pt x="1561" y="383"/>
                  </a:lnTo>
                  <a:lnTo>
                    <a:pt x="1177" y="0"/>
                  </a:lnTo>
                  <a:lnTo>
                    <a:pt x="780" y="397"/>
                  </a:lnTo>
                  <a:lnTo>
                    <a:pt x="383"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49;p2"/>
            <p:cNvSpPr/>
            <p:nvPr/>
          </p:nvSpPr>
          <p:spPr>
            <a:xfrm>
              <a:off x="3184775" y="4309800"/>
              <a:ext cx="39025" cy="39025"/>
            </a:xfrm>
            <a:custGeom>
              <a:avLst/>
              <a:gdLst/>
              <a:ahLst/>
              <a:cxnLst/>
              <a:rect l="l" t="t" r="r" b="b"/>
              <a:pathLst>
                <a:path w="1561" h="1561" extrusionOk="0">
                  <a:moveTo>
                    <a:pt x="384" y="1"/>
                  </a:moveTo>
                  <a:lnTo>
                    <a:pt x="0" y="383"/>
                  </a:lnTo>
                  <a:lnTo>
                    <a:pt x="397" y="780"/>
                  </a:lnTo>
                  <a:lnTo>
                    <a:pt x="0" y="1177"/>
                  </a:lnTo>
                  <a:lnTo>
                    <a:pt x="384" y="1561"/>
                  </a:lnTo>
                  <a:lnTo>
                    <a:pt x="781" y="1164"/>
                  </a:lnTo>
                  <a:lnTo>
                    <a:pt x="1178" y="1561"/>
                  </a:lnTo>
                  <a:lnTo>
                    <a:pt x="1560" y="1177"/>
                  </a:lnTo>
                  <a:lnTo>
                    <a:pt x="1163" y="780"/>
                  </a:lnTo>
                  <a:lnTo>
                    <a:pt x="1560" y="383"/>
                  </a:lnTo>
                  <a:lnTo>
                    <a:pt x="1178" y="1"/>
                  </a:lnTo>
                  <a:lnTo>
                    <a:pt x="781" y="398"/>
                  </a:lnTo>
                  <a:lnTo>
                    <a:pt x="384"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
            <p:cNvSpPr/>
            <p:nvPr/>
          </p:nvSpPr>
          <p:spPr>
            <a:xfrm>
              <a:off x="3233175" y="4358200"/>
              <a:ext cx="39000" cy="39025"/>
            </a:xfrm>
            <a:custGeom>
              <a:avLst/>
              <a:gdLst/>
              <a:ahLst/>
              <a:cxnLst/>
              <a:rect l="l" t="t" r="r" b="b"/>
              <a:pathLst>
                <a:path w="1560" h="1561" extrusionOk="0">
                  <a:moveTo>
                    <a:pt x="384" y="0"/>
                  </a:moveTo>
                  <a:lnTo>
                    <a:pt x="0" y="383"/>
                  </a:lnTo>
                  <a:lnTo>
                    <a:pt x="397" y="780"/>
                  </a:lnTo>
                  <a:lnTo>
                    <a:pt x="0" y="1177"/>
                  </a:lnTo>
                  <a:lnTo>
                    <a:pt x="384" y="1560"/>
                  </a:lnTo>
                  <a:lnTo>
                    <a:pt x="781" y="1163"/>
                  </a:lnTo>
                  <a:lnTo>
                    <a:pt x="1177" y="1560"/>
                  </a:lnTo>
                  <a:lnTo>
                    <a:pt x="1560" y="1177"/>
                  </a:lnTo>
                  <a:lnTo>
                    <a:pt x="1163" y="780"/>
                  </a:lnTo>
                  <a:lnTo>
                    <a:pt x="1560" y="383"/>
                  </a:lnTo>
                  <a:lnTo>
                    <a:pt x="1177" y="0"/>
                  </a:lnTo>
                  <a:lnTo>
                    <a:pt x="781" y="397"/>
                  </a:lnTo>
                  <a:lnTo>
                    <a:pt x="384"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
            <p:cNvSpPr/>
            <p:nvPr/>
          </p:nvSpPr>
          <p:spPr>
            <a:xfrm>
              <a:off x="3281550" y="4406550"/>
              <a:ext cx="39025" cy="39025"/>
            </a:xfrm>
            <a:custGeom>
              <a:avLst/>
              <a:gdLst/>
              <a:ahLst/>
              <a:cxnLst/>
              <a:rect l="l" t="t" r="r" b="b"/>
              <a:pathLst>
                <a:path w="1561" h="1561" extrusionOk="0">
                  <a:moveTo>
                    <a:pt x="384" y="1"/>
                  </a:moveTo>
                  <a:lnTo>
                    <a:pt x="1" y="384"/>
                  </a:lnTo>
                  <a:lnTo>
                    <a:pt x="398" y="781"/>
                  </a:lnTo>
                  <a:lnTo>
                    <a:pt x="1" y="1178"/>
                  </a:lnTo>
                  <a:lnTo>
                    <a:pt x="384" y="1561"/>
                  </a:lnTo>
                  <a:lnTo>
                    <a:pt x="781" y="1165"/>
                  </a:lnTo>
                  <a:lnTo>
                    <a:pt x="1178" y="1561"/>
                  </a:lnTo>
                  <a:lnTo>
                    <a:pt x="1560" y="1178"/>
                  </a:lnTo>
                  <a:lnTo>
                    <a:pt x="1164" y="781"/>
                  </a:lnTo>
                  <a:lnTo>
                    <a:pt x="1560" y="384"/>
                  </a:lnTo>
                  <a:lnTo>
                    <a:pt x="1178" y="1"/>
                  </a:lnTo>
                  <a:lnTo>
                    <a:pt x="781" y="398"/>
                  </a:lnTo>
                  <a:lnTo>
                    <a:pt x="384"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
            <p:cNvSpPr/>
            <p:nvPr/>
          </p:nvSpPr>
          <p:spPr>
            <a:xfrm>
              <a:off x="3329950" y="4454950"/>
              <a:ext cx="39025" cy="39025"/>
            </a:xfrm>
            <a:custGeom>
              <a:avLst/>
              <a:gdLst/>
              <a:ahLst/>
              <a:cxnLst/>
              <a:rect l="l" t="t" r="r" b="b"/>
              <a:pathLst>
                <a:path w="1561" h="1561" extrusionOk="0">
                  <a:moveTo>
                    <a:pt x="383" y="1"/>
                  </a:moveTo>
                  <a:lnTo>
                    <a:pt x="0" y="384"/>
                  </a:lnTo>
                  <a:lnTo>
                    <a:pt x="397" y="781"/>
                  </a:lnTo>
                  <a:lnTo>
                    <a:pt x="0" y="1178"/>
                  </a:lnTo>
                  <a:lnTo>
                    <a:pt x="383" y="1560"/>
                  </a:lnTo>
                  <a:lnTo>
                    <a:pt x="781" y="1163"/>
                  </a:lnTo>
                  <a:lnTo>
                    <a:pt x="1177" y="1560"/>
                  </a:lnTo>
                  <a:lnTo>
                    <a:pt x="1560" y="1178"/>
                  </a:lnTo>
                  <a:lnTo>
                    <a:pt x="1163" y="781"/>
                  </a:lnTo>
                  <a:lnTo>
                    <a:pt x="1560" y="384"/>
                  </a:lnTo>
                  <a:lnTo>
                    <a:pt x="1177" y="1"/>
                  </a:lnTo>
                  <a:lnTo>
                    <a:pt x="780" y="397"/>
                  </a:lnTo>
                  <a:lnTo>
                    <a:pt x="38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3;p2"/>
            <p:cNvSpPr/>
            <p:nvPr/>
          </p:nvSpPr>
          <p:spPr>
            <a:xfrm>
              <a:off x="3378325" y="4503350"/>
              <a:ext cx="39025" cy="39000"/>
            </a:xfrm>
            <a:custGeom>
              <a:avLst/>
              <a:gdLst/>
              <a:ahLst/>
              <a:cxnLst/>
              <a:rect l="l" t="t" r="r" b="b"/>
              <a:pathLst>
                <a:path w="1561" h="1560" extrusionOk="0">
                  <a:moveTo>
                    <a:pt x="383" y="0"/>
                  </a:moveTo>
                  <a:lnTo>
                    <a:pt x="1" y="383"/>
                  </a:lnTo>
                  <a:lnTo>
                    <a:pt x="398" y="780"/>
                  </a:lnTo>
                  <a:lnTo>
                    <a:pt x="1" y="1177"/>
                  </a:lnTo>
                  <a:lnTo>
                    <a:pt x="383" y="1560"/>
                  </a:lnTo>
                  <a:lnTo>
                    <a:pt x="780" y="1163"/>
                  </a:lnTo>
                  <a:lnTo>
                    <a:pt x="1177" y="1560"/>
                  </a:lnTo>
                  <a:lnTo>
                    <a:pt x="1561" y="1177"/>
                  </a:lnTo>
                  <a:lnTo>
                    <a:pt x="1164" y="780"/>
                  </a:lnTo>
                  <a:lnTo>
                    <a:pt x="1561" y="384"/>
                  </a:lnTo>
                  <a:lnTo>
                    <a:pt x="1177" y="0"/>
                  </a:lnTo>
                  <a:lnTo>
                    <a:pt x="780" y="397"/>
                  </a:lnTo>
                  <a:lnTo>
                    <a:pt x="383"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4" name="Google Shape;54;p2"/>
          <p:cNvGrpSpPr/>
          <p:nvPr/>
        </p:nvGrpSpPr>
        <p:grpSpPr>
          <a:xfrm>
            <a:off x="8769625" y="3768025"/>
            <a:ext cx="229075" cy="1063850"/>
            <a:chOff x="6963625" y="2302750"/>
            <a:chExt cx="229075" cy="1063850"/>
          </a:xfrm>
        </p:grpSpPr>
        <p:sp>
          <p:nvSpPr>
            <p:cNvPr id="55" name="Google Shape;55;p2"/>
            <p:cNvSpPr/>
            <p:nvPr/>
          </p:nvSpPr>
          <p:spPr>
            <a:xfrm>
              <a:off x="6963625" y="2302750"/>
              <a:ext cx="229075" cy="137775"/>
            </a:xfrm>
            <a:custGeom>
              <a:avLst/>
              <a:gdLst/>
              <a:ahLst/>
              <a:cxnLst/>
              <a:rect l="l" t="t" r="r" b="b"/>
              <a:pathLst>
                <a:path w="9163" h="5511" extrusionOk="0">
                  <a:moveTo>
                    <a:pt x="4582" y="1"/>
                  </a:moveTo>
                  <a:lnTo>
                    <a:pt x="1" y="4582"/>
                  </a:lnTo>
                  <a:lnTo>
                    <a:pt x="930" y="5511"/>
                  </a:lnTo>
                  <a:lnTo>
                    <a:pt x="4582" y="1860"/>
                  </a:lnTo>
                  <a:lnTo>
                    <a:pt x="8232" y="5511"/>
                  </a:lnTo>
                  <a:lnTo>
                    <a:pt x="9162" y="4582"/>
                  </a:lnTo>
                  <a:lnTo>
                    <a:pt x="4582"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2"/>
            <p:cNvSpPr/>
            <p:nvPr/>
          </p:nvSpPr>
          <p:spPr>
            <a:xfrm>
              <a:off x="6963625" y="2405625"/>
              <a:ext cx="229075" cy="137800"/>
            </a:xfrm>
            <a:custGeom>
              <a:avLst/>
              <a:gdLst/>
              <a:ahLst/>
              <a:cxnLst/>
              <a:rect l="l" t="t" r="r" b="b"/>
              <a:pathLst>
                <a:path w="9163" h="5512" extrusionOk="0">
                  <a:moveTo>
                    <a:pt x="4582" y="1"/>
                  </a:moveTo>
                  <a:lnTo>
                    <a:pt x="1" y="4582"/>
                  </a:lnTo>
                  <a:lnTo>
                    <a:pt x="930" y="5512"/>
                  </a:lnTo>
                  <a:lnTo>
                    <a:pt x="4582" y="1861"/>
                  </a:lnTo>
                  <a:lnTo>
                    <a:pt x="8232" y="5512"/>
                  </a:lnTo>
                  <a:lnTo>
                    <a:pt x="9162" y="4582"/>
                  </a:lnTo>
                  <a:lnTo>
                    <a:pt x="4582"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2"/>
            <p:cNvSpPr/>
            <p:nvPr/>
          </p:nvSpPr>
          <p:spPr>
            <a:xfrm>
              <a:off x="6963625" y="2508550"/>
              <a:ext cx="229075" cy="137800"/>
            </a:xfrm>
            <a:custGeom>
              <a:avLst/>
              <a:gdLst/>
              <a:ahLst/>
              <a:cxnLst/>
              <a:rect l="l" t="t" r="r" b="b"/>
              <a:pathLst>
                <a:path w="9163" h="5512" extrusionOk="0">
                  <a:moveTo>
                    <a:pt x="4582" y="0"/>
                  </a:moveTo>
                  <a:lnTo>
                    <a:pt x="1" y="4581"/>
                  </a:lnTo>
                  <a:lnTo>
                    <a:pt x="930" y="5511"/>
                  </a:lnTo>
                  <a:lnTo>
                    <a:pt x="4582" y="1859"/>
                  </a:lnTo>
                  <a:lnTo>
                    <a:pt x="8232" y="5511"/>
                  </a:lnTo>
                  <a:lnTo>
                    <a:pt x="9162" y="4581"/>
                  </a:lnTo>
                  <a:lnTo>
                    <a:pt x="4582"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2"/>
            <p:cNvSpPr/>
            <p:nvPr/>
          </p:nvSpPr>
          <p:spPr>
            <a:xfrm>
              <a:off x="6963625" y="2611450"/>
              <a:ext cx="229075" cy="137775"/>
            </a:xfrm>
            <a:custGeom>
              <a:avLst/>
              <a:gdLst/>
              <a:ahLst/>
              <a:cxnLst/>
              <a:rect l="l" t="t" r="r" b="b"/>
              <a:pathLst>
                <a:path w="9163" h="5511" extrusionOk="0">
                  <a:moveTo>
                    <a:pt x="4582" y="0"/>
                  </a:moveTo>
                  <a:lnTo>
                    <a:pt x="1" y="4581"/>
                  </a:lnTo>
                  <a:lnTo>
                    <a:pt x="930" y="5510"/>
                  </a:lnTo>
                  <a:lnTo>
                    <a:pt x="4582" y="1860"/>
                  </a:lnTo>
                  <a:lnTo>
                    <a:pt x="8232" y="5510"/>
                  </a:lnTo>
                  <a:lnTo>
                    <a:pt x="9162" y="4581"/>
                  </a:lnTo>
                  <a:lnTo>
                    <a:pt x="4582"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2"/>
            <p:cNvSpPr/>
            <p:nvPr/>
          </p:nvSpPr>
          <p:spPr>
            <a:xfrm>
              <a:off x="6963625" y="2714325"/>
              <a:ext cx="229075" cy="137800"/>
            </a:xfrm>
            <a:custGeom>
              <a:avLst/>
              <a:gdLst/>
              <a:ahLst/>
              <a:cxnLst/>
              <a:rect l="l" t="t" r="r" b="b"/>
              <a:pathLst>
                <a:path w="9163" h="5512" extrusionOk="0">
                  <a:moveTo>
                    <a:pt x="4582" y="1"/>
                  </a:moveTo>
                  <a:lnTo>
                    <a:pt x="1" y="4581"/>
                  </a:lnTo>
                  <a:lnTo>
                    <a:pt x="930" y="5511"/>
                  </a:lnTo>
                  <a:lnTo>
                    <a:pt x="4582" y="1861"/>
                  </a:lnTo>
                  <a:lnTo>
                    <a:pt x="8232" y="5511"/>
                  </a:lnTo>
                  <a:lnTo>
                    <a:pt x="9162" y="4581"/>
                  </a:lnTo>
                  <a:lnTo>
                    <a:pt x="4582"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2"/>
            <p:cNvSpPr/>
            <p:nvPr/>
          </p:nvSpPr>
          <p:spPr>
            <a:xfrm>
              <a:off x="6963625" y="2817225"/>
              <a:ext cx="229075" cy="137800"/>
            </a:xfrm>
            <a:custGeom>
              <a:avLst/>
              <a:gdLst/>
              <a:ahLst/>
              <a:cxnLst/>
              <a:rect l="l" t="t" r="r" b="b"/>
              <a:pathLst>
                <a:path w="9163" h="5512" extrusionOk="0">
                  <a:moveTo>
                    <a:pt x="4582" y="1"/>
                  </a:moveTo>
                  <a:lnTo>
                    <a:pt x="1" y="4582"/>
                  </a:lnTo>
                  <a:lnTo>
                    <a:pt x="930" y="5512"/>
                  </a:lnTo>
                  <a:lnTo>
                    <a:pt x="4582" y="1860"/>
                  </a:lnTo>
                  <a:lnTo>
                    <a:pt x="8232" y="5512"/>
                  </a:lnTo>
                  <a:lnTo>
                    <a:pt x="9162" y="4582"/>
                  </a:lnTo>
                  <a:lnTo>
                    <a:pt x="4582"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2"/>
            <p:cNvSpPr/>
            <p:nvPr/>
          </p:nvSpPr>
          <p:spPr>
            <a:xfrm>
              <a:off x="6963625" y="2920100"/>
              <a:ext cx="229075" cy="137800"/>
            </a:xfrm>
            <a:custGeom>
              <a:avLst/>
              <a:gdLst/>
              <a:ahLst/>
              <a:cxnLst/>
              <a:rect l="l" t="t" r="r" b="b"/>
              <a:pathLst>
                <a:path w="9163" h="5512" extrusionOk="0">
                  <a:moveTo>
                    <a:pt x="4582" y="1"/>
                  </a:moveTo>
                  <a:lnTo>
                    <a:pt x="1" y="4583"/>
                  </a:lnTo>
                  <a:lnTo>
                    <a:pt x="930" y="5512"/>
                  </a:lnTo>
                  <a:lnTo>
                    <a:pt x="4582" y="1861"/>
                  </a:lnTo>
                  <a:lnTo>
                    <a:pt x="8232" y="5512"/>
                  </a:lnTo>
                  <a:lnTo>
                    <a:pt x="9162" y="4583"/>
                  </a:lnTo>
                  <a:lnTo>
                    <a:pt x="4582"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2"/>
            <p:cNvSpPr/>
            <p:nvPr/>
          </p:nvSpPr>
          <p:spPr>
            <a:xfrm>
              <a:off x="6963625" y="3023025"/>
              <a:ext cx="229075" cy="137800"/>
            </a:xfrm>
            <a:custGeom>
              <a:avLst/>
              <a:gdLst/>
              <a:ahLst/>
              <a:cxnLst/>
              <a:rect l="l" t="t" r="r" b="b"/>
              <a:pathLst>
                <a:path w="9163" h="5512" extrusionOk="0">
                  <a:moveTo>
                    <a:pt x="4582" y="0"/>
                  </a:moveTo>
                  <a:lnTo>
                    <a:pt x="1" y="4581"/>
                  </a:lnTo>
                  <a:lnTo>
                    <a:pt x="930" y="5511"/>
                  </a:lnTo>
                  <a:lnTo>
                    <a:pt x="4582" y="1860"/>
                  </a:lnTo>
                  <a:lnTo>
                    <a:pt x="8232" y="5511"/>
                  </a:lnTo>
                  <a:lnTo>
                    <a:pt x="9162" y="4581"/>
                  </a:lnTo>
                  <a:lnTo>
                    <a:pt x="4582"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2"/>
            <p:cNvSpPr/>
            <p:nvPr/>
          </p:nvSpPr>
          <p:spPr>
            <a:xfrm>
              <a:off x="6963625" y="3125925"/>
              <a:ext cx="229075" cy="137775"/>
            </a:xfrm>
            <a:custGeom>
              <a:avLst/>
              <a:gdLst/>
              <a:ahLst/>
              <a:cxnLst/>
              <a:rect l="l" t="t" r="r" b="b"/>
              <a:pathLst>
                <a:path w="9163" h="5511" extrusionOk="0">
                  <a:moveTo>
                    <a:pt x="4582" y="0"/>
                  </a:moveTo>
                  <a:lnTo>
                    <a:pt x="1" y="4581"/>
                  </a:lnTo>
                  <a:lnTo>
                    <a:pt x="930" y="5510"/>
                  </a:lnTo>
                  <a:lnTo>
                    <a:pt x="4582" y="1860"/>
                  </a:lnTo>
                  <a:lnTo>
                    <a:pt x="8232" y="5510"/>
                  </a:lnTo>
                  <a:lnTo>
                    <a:pt x="9162" y="4581"/>
                  </a:lnTo>
                  <a:lnTo>
                    <a:pt x="4582"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2"/>
            <p:cNvSpPr/>
            <p:nvPr/>
          </p:nvSpPr>
          <p:spPr>
            <a:xfrm>
              <a:off x="6963625" y="3228800"/>
              <a:ext cx="229075" cy="137800"/>
            </a:xfrm>
            <a:custGeom>
              <a:avLst/>
              <a:gdLst/>
              <a:ahLst/>
              <a:cxnLst/>
              <a:rect l="l" t="t" r="r" b="b"/>
              <a:pathLst>
                <a:path w="9163" h="5512" extrusionOk="0">
                  <a:moveTo>
                    <a:pt x="4582" y="1"/>
                  </a:moveTo>
                  <a:lnTo>
                    <a:pt x="1" y="4581"/>
                  </a:lnTo>
                  <a:lnTo>
                    <a:pt x="930" y="5512"/>
                  </a:lnTo>
                  <a:lnTo>
                    <a:pt x="4582" y="1861"/>
                  </a:lnTo>
                  <a:lnTo>
                    <a:pt x="8232" y="5512"/>
                  </a:lnTo>
                  <a:lnTo>
                    <a:pt x="9162" y="4581"/>
                  </a:lnTo>
                  <a:lnTo>
                    <a:pt x="4582"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5" name="Google Shape;65;p2"/>
          <p:cNvSpPr/>
          <p:nvPr/>
        </p:nvSpPr>
        <p:spPr>
          <a:xfrm>
            <a:off x="0" y="0"/>
            <a:ext cx="1034061" cy="1034061"/>
          </a:xfrm>
          <a:custGeom>
            <a:avLst/>
            <a:gdLst/>
            <a:ahLst/>
            <a:cxnLst/>
            <a:rect l="l" t="t" r="r" b="b"/>
            <a:pathLst>
              <a:path w="19840" h="19840" extrusionOk="0">
                <a:moveTo>
                  <a:pt x="0" y="0"/>
                </a:moveTo>
                <a:lnTo>
                  <a:pt x="0" y="19840"/>
                </a:lnTo>
                <a:lnTo>
                  <a:pt x="19840" y="0"/>
                </a:lnTo>
                <a:close/>
              </a:path>
            </a:pathLst>
          </a:custGeom>
          <a:solidFill>
            <a:srgbClr val="FE524D">
              <a:alpha val="45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2"/>
          <p:cNvSpPr/>
          <p:nvPr/>
        </p:nvSpPr>
        <p:spPr>
          <a:xfrm>
            <a:off x="191050" y="231175"/>
            <a:ext cx="1034061" cy="1034061"/>
          </a:xfrm>
          <a:custGeom>
            <a:avLst/>
            <a:gdLst/>
            <a:ahLst/>
            <a:cxnLst/>
            <a:rect l="l" t="t" r="r" b="b"/>
            <a:pathLst>
              <a:path w="19840" h="19840" extrusionOk="0">
                <a:moveTo>
                  <a:pt x="0" y="0"/>
                </a:moveTo>
                <a:lnTo>
                  <a:pt x="0" y="19840"/>
                </a:lnTo>
                <a:lnTo>
                  <a:pt x="19840" y="0"/>
                </a:lnTo>
                <a:close/>
              </a:path>
            </a:pathLst>
          </a:custGeom>
          <a:solidFill>
            <a:srgbClr val="99D7EF">
              <a:alpha val="5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rgbClr val="FFFFFF"/>
        </a:solidFill>
        <a:effectLst/>
      </p:bgPr>
    </p:bg>
    <p:spTree>
      <p:nvGrpSpPr>
        <p:cNvPr id="1" name="Shape 374"/>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Bullet Points">
  <p:cSld name="ONE_COLUMN_TEXT_1">
    <p:spTree>
      <p:nvGrpSpPr>
        <p:cNvPr id="1" name="Shape 375"/>
        <p:cNvGrpSpPr/>
        <p:nvPr/>
      </p:nvGrpSpPr>
      <p:grpSpPr>
        <a:xfrm>
          <a:off x="0" y="0"/>
          <a:ext cx="0" cy="0"/>
          <a:chOff x="0" y="0"/>
          <a:chExt cx="0" cy="0"/>
        </a:xfrm>
      </p:grpSpPr>
      <p:sp>
        <p:nvSpPr>
          <p:cNvPr id="376" name="Google Shape;376;p13"/>
          <p:cNvSpPr txBox="1">
            <a:spLocks noGrp="1"/>
          </p:cNvSpPr>
          <p:nvPr>
            <p:ph type="body" idx="1"/>
          </p:nvPr>
        </p:nvSpPr>
        <p:spPr>
          <a:xfrm>
            <a:off x="760825" y="626400"/>
            <a:ext cx="6999900" cy="3535200"/>
          </a:xfrm>
          <a:prstGeom prst="rect">
            <a:avLst/>
          </a:prstGeom>
        </p:spPr>
        <p:txBody>
          <a:bodyPr spcFirstLastPara="1" wrap="square" lIns="91425" tIns="91425" rIns="91425" bIns="91425" anchor="t" anchorCtr="0">
            <a:noAutofit/>
          </a:bodyPr>
          <a:lstStyle>
            <a:lvl1pPr marL="457200" lvl="0" indent="-307975" rtl="0">
              <a:spcBef>
                <a:spcPts val="0"/>
              </a:spcBef>
              <a:spcAft>
                <a:spcPts val="0"/>
              </a:spcAft>
              <a:buSzPts val="1250"/>
              <a:buChar char="●"/>
              <a:defRPr sz="1250"/>
            </a:lvl1pPr>
            <a:lvl2pPr marL="914400" lvl="1" indent="-307975" rtl="0">
              <a:spcBef>
                <a:spcPts val="1600"/>
              </a:spcBef>
              <a:spcAft>
                <a:spcPts val="0"/>
              </a:spcAft>
              <a:buSzPts val="1250"/>
              <a:buChar char="○"/>
              <a:defRPr sz="1250"/>
            </a:lvl2pPr>
            <a:lvl3pPr marL="1371600" lvl="2" indent="-307975" rtl="0">
              <a:spcBef>
                <a:spcPts val="1600"/>
              </a:spcBef>
              <a:spcAft>
                <a:spcPts val="0"/>
              </a:spcAft>
              <a:buSzPts val="1250"/>
              <a:buChar char="■"/>
              <a:defRPr sz="1250"/>
            </a:lvl3pPr>
            <a:lvl4pPr marL="1828800" lvl="3" indent="-307975" rtl="0">
              <a:spcBef>
                <a:spcPts val="1600"/>
              </a:spcBef>
              <a:spcAft>
                <a:spcPts val="0"/>
              </a:spcAft>
              <a:buSzPts val="1250"/>
              <a:buChar char="●"/>
              <a:defRPr sz="1250"/>
            </a:lvl4pPr>
            <a:lvl5pPr marL="2286000" lvl="4" indent="-307975" rtl="0">
              <a:spcBef>
                <a:spcPts val="1600"/>
              </a:spcBef>
              <a:spcAft>
                <a:spcPts val="0"/>
              </a:spcAft>
              <a:buSzPts val="1250"/>
              <a:buChar char="○"/>
              <a:defRPr sz="1250"/>
            </a:lvl5pPr>
            <a:lvl6pPr marL="2743200" lvl="5" indent="-307975" rtl="0">
              <a:spcBef>
                <a:spcPts val="1600"/>
              </a:spcBef>
              <a:spcAft>
                <a:spcPts val="0"/>
              </a:spcAft>
              <a:buSzPts val="1250"/>
              <a:buChar char="■"/>
              <a:defRPr sz="1250"/>
            </a:lvl6pPr>
            <a:lvl7pPr marL="3200400" lvl="6" indent="-307975" rtl="0">
              <a:spcBef>
                <a:spcPts val="1600"/>
              </a:spcBef>
              <a:spcAft>
                <a:spcPts val="0"/>
              </a:spcAft>
              <a:buSzPts val="1250"/>
              <a:buChar char="●"/>
              <a:defRPr sz="1250"/>
            </a:lvl7pPr>
            <a:lvl8pPr marL="3657600" lvl="7" indent="-307975" rtl="0">
              <a:spcBef>
                <a:spcPts val="1600"/>
              </a:spcBef>
              <a:spcAft>
                <a:spcPts val="0"/>
              </a:spcAft>
              <a:buSzPts val="1250"/>
              <a:buChar char="○"/>
              <a:defRPr sz="1250"/>
            </a:lvl8pPr>
            <a:lvl9pPr marL="4114800" lvl="8" indent="-307975" rtl="0">
              <a:spcBef>
                <a:spcPts val="1600"/>
              </a:spcBef>
              <a:spcAft>
                <a:spcPts val="1600"/>
              </a:spcAft>
              <a:buSzPts val="1250"/>
              <a:buChar char="■"/>
              <a:defRPr sz="1250"/>
            </a:lvl9pPr>
          </a:lstStyle>
          <a:p>
            <a:endParaRPr/>
          </a:p>
        </p:txBody>
      </p:sp>
      <p:sp>
        <p:nvSpPr>
          <p:cNvPr id="377" name="Google Shape;377;p13"/>
          <p:cNvSpPr txBox="1">
            <a:spLocks noGrp="1"/>
          </p:cNvSpPr>
          <p:nvPr>
            <p:ph type="title"/>
          </p:nvPr>
        </p:nvSpPr>
        <p:spPr>
          <a:xfrm rot="-5400000">
            <a:off x="5033475" y="580625"/>
            <a:ext cx="7059600" cy="447900"/>
          </a:xfrm>
          <a:prstGeom prst="rect">
            <a:avLst/>
          </a:prstGeom>
        </p:spPr>
        <p:txBody>
          <a:bodyPr spcFirstLastPara="1" wrap="square" lIns="91425" tIns="91425" rIns="91425" bIns="91425" anchor="t" anchorCtr="0">
            <a:noAutofit/>
          </a:bodyPr>
          <a:lstStyle>
            <a:lvl1pPr lvl="0" rtl="0">
              <a:spcBef>
                <a:spcPts val="0"/>
              </a:spcBef>
              <a:spcAft>
                <a:spcPts val="0"/>
              </a:spcAft>
              <a:buSzPts val="1600"/>
              <a:buNone/>
              <a:defRPr sz="1600"/>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800"/>
              <a:buNone/>
              <a:defRPr sz="1800"/>
            </a:lvl9pPr>
          </a:lstStyle>
          <a:p>
            <a:endParaRPr/>
          </a:p>
        </p:txBody>
      </p:sp>
      <p:grpSp>
        <p:nvGrpSpPr>
          <p:cNvPr id="378" name="Google Shape;378;p13"/>
          <p:cNvGrpSpPr/>
          <p:nvPr/>
        </p:nvGrpSpPr>
        <p:grpSpPr>
          <a:xfrm>
            <a:off x="8448738" y="4410575"/>
            <a:ext cx="229075" cy="1063850"/>
            <a:chOff x="6963625" y="2302750"/>
            <a:chExt cx="229075" cy="1063850"/>
          </a:xfrm>
        </p:grpSpPr>
        <p:sp>
          <p:nvSpPr>
            <p:cNvPr id="379" name="Google Shape;379;p13"/>
            <p:cNvSpPr/>
            <p:nvPr/>
          </p:nvSpPr>
          <p:spPr>
            <a:xfrm>
              <a:off x="6963625" y="2302750"/>
              <a:ext cx="229075" cy="137775"/>
            </a:xfrm>
            <a:custGeom>
              <a:avLst/>
              <a:gdLst/>
              <a:ahLst/>
              <a:cxnLst/>
              <a:rect l="l" t="t" r="r" b="b"/>
              <a:pathLst>
                <a:path w="9163" h="5511" extrusionOk="0">
                  <a:moveTo>
                    <a:pt x="4582" y="1"/>
                  </a:moveTo>
                  <a:lnTo>
                    <a:pt x="1" y="4582"/>
                  </a:lnTo>
                  <a:lnTo>
                    <a:pt x="930" y="5511"/>
                  </a:lnTo>
                  <a:lnTo>
                    <a:pt x="4582" y="1860"/>
                  </a:lnTo>
                  <a:lnTo>
                    <a:pt x="8232" y="5511"/>
                  </a:lnTo>
                  <a:lnTo>
                    <a:pt x="9162" y="4582"/>
                  </a:lnTo>
                  <a:lnTo>
                    <a:pt x="4582" y="1"/>
                  </a:lnTo>
                  <a:close/>
                </a:path>
              </a:pathLst>
            </a:custGeom>
            <a:solidFill>
              <a:srgbClr val="99D7EF">
                <a:alpha val="5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0" name="Google Shape;380;p13"/>
            <p:cNvSpPr/>
            <p:nvPr/>
          </p:nvSpPr>
          <p:spPr>
            <a:xfrm>
              <a:off x="6963625" y="2405625"/>
              <a:ext cx="229075" cy="137800"/>
            </a:xfrm>
            <a:custGeom>
              <a:avLst/>
              <a:gdLst/>
              <a:ahLst/>
              <a:cxnLst/>
              <a:rect l="l" t="t" r="r" b="b"/>
              <a:pathLst>
                <a:path w="9163" h="5512" extrusionOk="0">
                  <a:moveTo>
                    <a:pt x="4582" y="1"/>
                  </a:moveTo>
                  <a:lnTo>
                    <a:pt x="1" y="4582"/>
                  </a:lnTo>
                  <a:lnTo>
                    <a:pt x="930" y="5512"/>
                  </a:lnTo>
                  <a:lnTo>
                    <a:pt x="4582" y="1861"/>
                  </a:lnTo>
                  <a:lnTo>
                    <a:pt x="8232" y="5512"/>
                  </a:lnTo>
                  <a:lnTo>
                    <a:pt x="9162" y="4582"/>
                  </a:lnTo>
                  <a:lnTo>
                    <a:pt x="4582" y="1"/>
                  </a:lnTo>
                  <a:close/>
                </a:path>
              </a:pathLst>
            </a:custGeom>
            <a:solidFill>
              <a:srgbClr val="99D7EF">
                <a:alpha val="5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1" name="Google Shape;381;p13"/>
            <p:cNvSpPr/>
            <p:nvPr/>
          </p:nvSpPr>
          <p:spPr>
            <a:xfrm>
              <a:off x="6963625" y="2508550"/>
              <a:ext cx="229075" cy="137800"/>
            </a:xfrm>
            <a:custGeom>
              <a:avLst/>
              <a:gdLst/>
              <a:ahLst/>
              <a:cxnLst/>
              <a:rect l="l" t="t" r="r" b="b"/>
              <a:pathLst>
                <a:path w="9163" h="5512" extrusionOk="0">
                  <a:moveTo>
                    <a:pt x="4582" y="0"/>
                  </a:moveTo>
                  <a:lnTo>
                    <a:pt x="1" y="4581"/>
                  </a:lnTo>
                  <a:lnTo>
                    <a:pt x="930" y="5511"/>
                  </a:lnTo>
                  <a:lnTo>
                    <a:pt x="4582" y="1859"/>
                  </a:lnTo>
                  <a:lnTo>
                    <a:pt x="8232" y="5511"/>
                  </a:lnTo>
                  <a:lnTo>
                    <a:pt x="9162" y="4581"/>
                  </a:lnTo>
                  <a:lnTo>
                    <a:pt x="4582" y="0"/>
                  </a:lnTo>
                  <a:close/>
                </a:path>
              </a:pathLst>
            </a:custGeom>
            <a:solidFill>
              <a:srgbClr val="99D7EF">
                <a:alpha val="5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2" name="Google Shape;382;p13"/>
            <p:cNvSpPr/>
            <p:nvPr/>
          </p:nvSpPr>
          <p:spPr>
            <a:xfrm>
              <a:off x="6963625" y="2611450"/>
              <a:ext cx="229075" cy="137775"/>
            </a:xfrm>
            <a:custGeom>
              <a:avLst/>
              <a:gdLst/>
              <a:ahLst/>
              <a:cxnLst/>
              <a:rect l="l" t="t" r="r" b="b"/>
              <a:pathLst>
                <a:path w="9163" h="5511" extrusionOk="0">
                  <a:moveTo>
                    <a:pt x="4582" y="0"/>
                  </a:moveTo>
                  <a:lnTo>
                    <a:pt x="1" y="4581"/>
                  </a:lnTo>
                  <a:lnTo>
                    <a:pt x="930" y="5510"/>
                  </a:lnTo>
                  <a:lnTo>
                    <a:pt x="4582" y="1860"/>
                  </a:lnTo>
                  <a:lnTo>
                    <a:pt x="8232" y="5510"/>
                  </a:lnTo>
                  <a:lnTo>
                    <a:pt x="9162" y="4581"/>
                  </a:lnTo>
                  <a:lnTo>
                    <a:pt x="4582" y="0"/>
                  </a:lnTo>
                  <a:close/>
                </a:path>
              </a:pathLst>
            </a:custGeom>
            <a:solidFill>
              <a:srgbClr val="99D7EF">
                <a:alpha val="5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13"/>
            <p:cNvSpPr/>
            <p:nvPr/>
          </p:nvSpPr>
          <p:spPr>
            <a:xfrm>
              <a:off x="6963625" y="2714325"/>
              <a:ext cx="229075" cy="137800"/>
            </a:xfrm>
            <a:custGeom>
              <a:avLst/>
              <a:gdLst/>
              <a:ahLst/>
              <a:cxnLst/>
              <a:rect l="l" t="t" r="r" b="b"/>
              <a:pathLst>
                <a:path w="9163" h="5512" extrusionOk="0">
                  <a:moveTo>
                    <a:pt x="4582" y="1"/>
                  </a:moveTo>
                  <a:lnTo>
                    <a:pt x="1" y="4581"/>
                  </a:lnTo>
                  <a:lnTo>
                    <a:pt x="930" y="5511"/>
                  </a:lnTo>
                  <a:lnTo>
                    <a:pt x="4582" y="1861"/>
                  </a:lnTo>
                  <a:lnTo>
                    <a:pt x="8232" y="5511"/>
                  </a:lnTo>
                  <a:lnTo>
                    <a:pt x="9162" y="4581"/>
                  </a:lnTo>
                  <a:lnTo>
                    <a:pt x="4582" y="1"/>
                  </a:lnTo>
                  <a:close/>
                </a:path>
              </a:pathLst>
            </a:custGeom>
            <a:solidFill>
              <a:srgbClr val="99D7EF">
                <a:alpha val="5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4" name="Google Shape;384;p13"/>
            <p:cNvSpPr/>
            <p:nvPr/>
          </p:nvSpPr>
          <p:spPr>
            <a:xfrm>
              <a:off x="6963625" y="2817225"/>
              <a:ext cx="229075" cy="137800"/>
            </a:xfrm>
            <a:custGeom>
              <a:avLst/>
              <a:gdLst/>
              <a:ahLst/>
              <a:cxnLst/>
              <a:rect l="l" t="t" r="r" b="b"/>
              <a:pathLst>
                <a:path w="9163" h="5512" extrusionOk="0">
                  <a:moveTo>
                    <a:pt x="4582" y="1"/>
                  </a:moveTo>
                  <a:lnTo>
                    <a:pt x="1" y="4582"/>
                  </a:lnTo>
                  <a:lnTo>
                    <a:pt x="930" y="5512"/>
                  </a:lnTo>
                  <a:lnTo>
                    <a:pt x="4582" y="1860"/>
                  </a:lnTo>
                  <a:lnTo>
                    <a:pt x="8232" y="5512"/>
                  </a:lnTo>
                  <a:lnTo>
                    <a:pt x="9162" y="4582"/>
                  </a:lnTo>
                  <a:lnTo>
                    <a:pt x="4582" y="1"/>
                  </a:lnTo>
                  <a:close/>
                </a:path>
              </a:pathLst>
            </a:custGeom>
            <a:solidFill>
              <a:srgbClr val="99D7EF">
                <a:alpha val="5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5" name="Google Shape;385;p13"/>
            <p:cNvSpPr/>
            <p:nvPr/>
          </p:nvSpPr>
          <p:spPr>
            <a:xfrm>
              <a:off x="6963625" y="2920100"/>
              <a:ext cx="229075" cy="137800"/>
            </a:xfrm>
            <a:custGeom>
              <a:avLst/>
              <a:gdLst/>
              <a:ahLst/>
              <a:cxnLst/>
              <a:rect l="l" t="t" r="r" b="b"/>
              <a:pathLst>
                <a:path w="9163" h="5512" extrusionOk="0">
                  <a:moveTo>
                    <a:pt x="4582" y="1"/>
                  </a:moveTo>
                  <a:lnTo>
                    <a:pt x="1" y="4583"/>
                  </a:lnTo>
                  <a:lnTo>
                    <a:pt x="930" y="5512"/>
                  </a:lnTo>
                  <a:lnTo>
                    <a:pt x="4582" y="1861"/>
                  </a:lnTo>
                  <a:lnTo>
                    <a:pt x="8232" y="5512"/>
                  </a:lnTo>
                  <a:lnTo>
                    <a:pt x="9162" y="4583"/>
                  </a:lnTo>
                  <a:lnTo>
                    <a:pt x="4582" y="1"/>
                  </a:lnTo>
                  <a:close/>
                </a:path>
              </a:pathLst>
            </a:custGeom>
            <a:solidFill>
              <a:srgbClr val="99D7EF">
                <a:alpha val="5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6" name="Google Shape;386;p13"/>
            <p:cNvSpPr/>
            <p:nvPr/>
          </p:nvSpPr>
          <p:spPr>
            <a:xfrm>
              <a:off x="6963625" y="3023025"/>
              <a:ext cx="229075" cy="137800"/>
            </a:xfrm>
            <a:custGeom>
              <a:avLst/>
              <a:gdLst/>
              <a:ahLst/>
              <a:cxnLst/>
              <a:rect l="l" t="t" r="r" b="b"/>
              <a:pathLst>
                <a:path w="9163" h="5512" extrusionOk="0">
                  <a:moveTo>
                    <a:pt x="4582" y="0"/>
                  </a:moveTo>
                  <a:lnTo>
                    <a:pt x="1" y="4581"/>
                  </a:lnTo>
                  <a:lnTo>
                    <a:pt x="930" y="5511"/>
                  </a:lnTo>
                  <a:lnTo>
                    <a:pt x="4582" y="1860"/>
                  </a:lnTo>
                  <a:lnTo>
                    <a:pt x="8232" y="5511"/>
                  </a:lnTo>
                  <a:lnTo>
                    <a:pt x="9162" y="4581"/>
                  </a:lnTo>
                  <a:lnTo>
                    <a:pt x="4582" y="0"/>
                  </a:lnTo>
                  <a:close/>
                </a:path>
              </a:pathLst>
            </a:custGeom>
            <a:solidFill>
              <a:srgbClr val="99D7EF">
                <a:alpha val="5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13"/>
            <p:cNvSpPr/>
            <p:nvPr/>
          </p:nvSpPr>
          <p:spPr>
            <a:xfrm>
              <a:off x="6963625" y="3125925"/>
              <a:ext cx="229075" cy="137775"/>
            </a:xfrm>
            <a:custGeom>
              <a:avLst/>
              <a:gdLst/>
              <a:ahLst/>
              <a:cxnLst/>
              <a:rect l="l" t="t" r="r" b="b"/>
              <a:pathLst>
                <a:path w="9163" h="5511" extrusionOk="0">
                  <a:moveTo>
                    <a:pt x="4582" y="0"/>
                  </a:moveTo>
                  <a:lnTo>
                    <a:pt x="1" y="4581"/>
                  </a:lnTo>
                  <a:lnTo>
                    <a:pt x="930" y="5510"/>
                  </a:lnTo>
                  <a:lnTo>
                    <a:pt x="4582" y="1860"/>
                  </a:lnTo>
                  <a:lnTo>
                    <a:pt x="8232" y="5510"/>
                  </a:lnTo>
                  <a:lnTo>
                    <a:pt x="9162" y="4581"/>
                  </a:lnTo>
                  <a:lnTo>
                    <a:pt x="4582" y="0"/>
                  </a:lnTo>
                  <a:close/>
                </a:path>
              </a:pathLst>
            </a:custGeom>
            <a:solidFill>
              <a:srgbClr val="99D7EF">
                <a:alpha val="5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13"/>
            <p:cNvSpPr/>
            <p:nvPr/>
          </p:nvSpPr>
          <p:spPr>
            <a:xfrm>
              <a:off x="6963625" y="3228800"/>
              <a:ext cx="229075" cy="137800"/>
            </a:xfrm>
            <a:custGeom>
              <a:avLst/>
              <a:gdLst/>
              <a:ahLst/>
              <a:cxnLst/>
              <a:rect l="l" t="t" r="r" b="b"/>
              <a:pathLst>
                <a:path w="9163" h="5512" extrusionOk="0">
                  <a:moveTo>
                    <a:pt x="4582" y="1"/>
                  </a:moveTo>
                  <a:lnTo>
                    <a:pt x="1" y="4581"/>
                  </a:lnTo>
                  <a:lnTo>
                    <a:pt x="930" y="5512"/>
                  </a:lnTo>
                  <a:lnTo>
                    <a:pt x="4582" y="1861"/>
                  </a:lnTo>
                  <a:lnTo>
                    <a:pt x="8232" y="5512"/>
                  </a:lnTo>
                  <a:lnTo>
                    <a:pt x="9162" y="4581"/>
                  </a:lnTo>
                  <a:lnTo>
                    <a:pt x="4582" y="1"/>
                  </a:lnTo>
                  <a:close/>
                </a:path>
              </a:pathLst>
            </a:custGeom>
            <a:solidFill>
              <a:srgbClr val="99D7EF">
                <a:alpha val="5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ACKGROUND">
  <p:cSld name="BIG_NUMBER_1">
    <p:spTree>
      <p:nvGrpSpPr>
        <p:cNvPr id="1" name="Shape 796"/>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ackground 1">
  <p:cSld name="TITLE_1">
    <p:spTree>
      <p:nvGrpSpPr>
        <p:cNvPr id="1" name="Shape 797"/>
        <p:cNvGrpSpPr/>
        <p:nvPr/>
      </p:nvGrpSpPr>
      <p:grpSpPr>
        <a:xfrm>
          <a:off x="0" y="0"/>
          <a:ext cx="0" cy="0"/>
          <a:chOff x="0" y="0"/>
          <a:chExt cx="0" cy="0"/>
        </a:xfrm>
      </p:grpSpPr>
      <p:grpSp>
        <p:nvGrpSpPr>
          <p:cNvPr id="798" name="Google Shape;798;p21"/>
          <p:cNvGrpSpPr/>
          <p:nvPr/>
        </p:nvGrpSpPr>
        <p:grpSpPr>
          <a:xfrm>
            <a:off x="191056" y="3920210"/>
            <a:ext cx="2052698" cy="2052613"/>
            <a:chOff x="3088025" y="3941925"/>
            <a:chExt cx="600450" cy="600425"/>
          </a:xfrm>
        </p:grpSpPr>
        <p:sp>
          <p:nvSpPr>
            <p:cNvPr id="799" name="Google Shape;799;p21"/>
            <p:cNvSpPr/>
            <p:nvPr/>
          </p:nvSpPr>
          <p:spPr>
            <a:xfrm>
              <a:off x="3359125" y="3941925"/>
              <a:ext cx="39025" cy="39000"/>
            </a:xfrm>
            <a:custGeom>
              <a:avLst/>
              <a:gdLst/>
              <a:ahLst/>
              <a:cxnLst/>
              <a:rect l="l" t="t" r="r" b="b"/>
              <a:pathLst>
                <a:path w="1561" h="1560" extrusionOk="0">
                  <a:moveTo>
                    <a:pt x="383" y="0"/>
                  </a:moveTo>
                  <a:lnTo>
                    <a:pt x="1" y="383"/>
                  </a:lnTo>
                  <a:lnTo>
                    <a:pt x="398" y="781"/>
                  </a:lnTo>
                  <a:lnTo>
                    <a:pt x="1" y="1176"/>
                  </a:lnTo>
                  <a:lnTo>
                    <a:pt x="383" y="1560"/>
                  </a:lnTo>
                  <a:lnTo>
                    <a:pt x="780" y="1163"/>
                  </a:lnTo>
                  <a:lnTo>
                    <a:pt x="1177" y="1560"/>
                  </a:lnTo>
                  <a:lnTo>
                    <a:pt x="1560" y="1176"/>
                  </a:lnTo>
                  <a:lnTo>
                    <a:pt x="1164" y="781"/>
                  </a:lnTo>
                  <a:lnTo>
                    <a:pt x="1560" y="383"/>
                  </a:lnTo>
                  <a:lnTo>
                    <a:pt x="1177" y="0"/>
                  </a:lnTo>
                  <a:lnTo>
                    <a:pt x="780" y="397"/>
                  </a:lnTo>
                  <a:lnTo>
                    <a:pt x="383"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21"/>
            <p:cNvSpPr/>
            <p:nvPr/>
          </p:nvSpPr>
          <p:spPr>
            <a:xfrm>
              <a:off x="3407500" y="3990300"/>
              <a:ext cx="39050" cy="39025"/>
            </a:xfrm>
            <a:custGeom>
              <a:avLst/>
              <a:gdLst/>
              <a:ahLst/>
              <a:cxnLst/>
              <a:rect l="l" t="t" r="r" b="b"/>
              <a:pathLst>
                <a:path w="1562" h="1561" extrusionOk="0">
                  <a:moveTo>
                    <a:pt x="384" y="1"/>
                  </a:moveTo>
                  <a:lnTo>
                    <a:pt x="1" y="383"/>
                  </a:lnTo>
                  <a:lnTo>
                    <a:pt x="398" y="780"/>
                  </a:lnTo>
                  <a:lnTo>
                    <a:pt x="0" y="1177"/>
                  </a:lnTo>
                  <a:lnTo>
                    <a:pt x="384" y="1561"/>
                  </a:lnTo>
                  <a:lnTo>
                    <a:pt x="781" y="1164"/>
                  </a:lnTo>
                  <a:lnTo>
                    <a:pt x="1177" y="1561"/>
                  </a:lnTo>
                  <a:lnTo>
                    <a:pt x="1561" y="1177"/>
                  </a:lnTo>
                  <a:lnTo>
                    <a:pt x="1164" y="780"/>
                  </a:lnTo>
                  <a:lnTo>
                    <a:pt x="1561" y="383"/>
                  </a:lnTo>
                  <a:lnTo>
                    <a:pt x="1177" y="1"/>
                  </a:lnTo>
                  <a:lnTo>
                    <a:pt x="781" y="398"/>
                  </a:lnTo>
                  <a:lnTo>
                    <a:pt x="384"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21"/>
            <p:cNvSpPr/>
            <p:nvPr/>
          </p:nvSpPr>
          <p:spPr>
            <a:xfrm>
              <a:off x="3455875" y="4038700"/>
              <a:ext cx="39050" cy="39025"/>
            </a:xfrm>
            <a:custGeom>
              <a:avLst/>
              <a:gdLst/>
              <a:ahLst/>
              <a:cxnLst/>
              <a:rect l="l" t="t" r="r" b="b"/>
              <a:pathLst>
                <a:path w="1562" h="1561" extrusionOk="0">
                  <a:moveTo>
                    <a:pt x="384" y="0"/>
                  </a:moveTo>
                  <a:lnTo>
                    <a:pt x="1" y="383"/>
                  </a:lnTo>
                  <a:lnTo>
                    <a:pt x="399" y="780"/>
                  </a:lnTo>
                  <a:lnTo>
                    <a:pt x="1" y="1177"/>
                  </a:lnTo>
                  <a:lnTo>
                    <a:pt x="384" y="1560"/>
                  </a:lnTo>
                  <a:lnTo>
                    <a:pt x="781" y="1163"/>
                  </a:lnTo>
                  <a:lnTo>
                    <a:pt x="1178" y="1560"/>
                  </a:lnTo>
                  <a:lnTo>
                    <a:pt x="1562" y="1177"/>
                  </a:lnTo>
                  <a:lnTo>
                    <a:pt x="1165" y="780"/>
                  </a:lnTo>
                  <a:lnTo>
                    <a:pt x="1562" y="383"/>
                  </a:lnTo>
                  <a:lnTo>
                    <a:pt x="1178" y="0"/>
                  </a:lnTo>
                  <a:lnTo>
                    <a:pt x="781" y="397"/>
                  </a:lnTo>
                  <a:lnTo>
                    <a:pt x="384"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21"/>
            <p:cNvSpPr/>
            <p:nvPr/>
          </p:nvSpPr>
          <p:spPr>
            <a:xfrm>
              <a:off x="3504275" y="4087050"/>
              <a:ext cx="39050" cy="39050"/>
            </a:xfrm>
            <a:custGeom>
              <a:avLst/>
              <a:gdLst/>
              <a:ahLst/>
              <a:cxnLst/>
              <a:rect l="l" t="t" r="r" b="b"/>
              <a:pathLst>
                <a:path w="1562" h="1562" extrusionOk="0">
                  <a:moveTo>
                    <a:pt x="384" y="1"/>
                  </a:moveTo>
                  <a:lnTo>
                    <a:pt x="0" y="384"/>
                  </a:lnTo>
                  <a:lnTo>
                    <a:pt x="397" y="781"/>
                  </a:lnTo>
                  <a:lnTo>
                    <a:pt x="0" y="1178"/>
                  </a:lnTo>
                  <a:lnTo>
                    <a:pt x="384" y="1562"/>
                  </a:lnTo>
                  <a:lnTo>
                    <a:pt x="781" y="1164"/>
                  </a:lnTo>
                  <a:lnTo>
                    <a:pt x="1178" y="1562"/>
                  </a:lnTo>
                  <a:lnTo>
                    <a:pt x="1560" y="1178"/>
                  </a:lnTo>
                  <a:lnTo>
                    <a:pt x="1163" y="781"/>
                  </a:lnTo>
                  <a:lnTo>
                    <a:pt x="1561" y="384"/>
                  </a:lnTo>
                  <a:lnTo>
                    <a:pt x="1178" y="1"/>
                  </a:lnTo>
                  <a:lnTo>
                    <a:pt x="781" y="398"/>
                  </a:lnTo>
                  <a:lnTo>
                    <a:pt x="384"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21"/>
            <p:cNvSpPr/>
            <p:nvPr/>
          </p:nvSpPr>
          <p:spPr>
            <a:xfrm>
              <a:off x="3552675" y="4135450"/>
              <a:ext cx="39000" cy="39025"/>
            </a:xfrm>
            <a:custGeom>
              <a:avLst/>
              <a:gdLst/>
              <a:ahLst/>
              <a:cxnLst/>
              <a:rect l="l" t="t" r="r" b="b"/>
              <a:pathLst>
                <a:path w="1560" h="1561" extrusionOk="0">
                  <a:moveTo>
                    <a:pt x="384" y="1"/>
                  </a:moveTo>
                  <a:lnTo>
                    <a:pt x="0" y="384"/>
                  </a:lnTo>
                  <a:lnTo>
                    <a:pt x="397" y="781"/>
                  </a:lnTo>
                  <a:lnTo>
                    <a:pt x="0" y="1178"/>
                  </a:lnTo>
                  <a:lnTo>
                    <a:pt x="384" y="1560"/>
                  </a:lnTo>
                  <a:lnTo>
                    <a:pt x="780" y="1163"/>
                  </a:lnTo>
                  <a:lnTo>
                    <a:pt x="1177" y="1560"/>
                  </a:lnTo>
                  <a:lnTo>
                    <a:pt x="1560" y="1178"/>
                  </a:lnTo>
                  <a:lnTo>
                    <a:pt x="1163" y="781"/>
                  </a:lnTo>
                  <a:lnTo>
                    <a:pt x="1560" y="384"/>
                  </a:lnTo>
                  <a:lnTo>
                    <a:pt x="1177" y="1"/>
                  </a:lnTo>
                  <a:lnTo>
                    <a:pt x="780" y="397"/>
                  </a:lnTo>
                  <a:lnTo>
                    <a:pt x="384"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21"/>
            <p:cNvSpPr/>
            <p:nvPr/>
          </p:nvSpPr>
          <p:spPr>
            <a:xfrm>
              <a:off x="3601050" y="4183850"/>
              <a:ext cx="39025" cy="39000"/>
            </a:xfrm>
            <a:custGeom>
              <a:avLst/>
              <a:gdLst/>
              <a:ahLst/>
              <a:cxnLst/>
              <a:rect l="l" t="t" r="r" b="b"/>
              <a:pathLst>
                <a:path w="1561" h="1560" extrusionOk="0">
                  <a:moveTo>
                    <a:pt x="383" y="0"/>
                  </a:moveTo>
                  <a:lnTo>
                    <a:pt x="1" y="384"/>
                  </a:lnTo>
                  <a:lnTo>
                    <a:pt x="398" y="779"/>
                  </a:lnTo>
                  <a:lnTo>
                    <a:pt x="1" y="1177"/>
                  </a:lnTo>
                  <a:lnTo>
                    <a:pt x="383" y="1560"/>
                  </a:lnTo>
                  <a:lnTo>
                    <a:pt x="781" y="1163"/>
                  </a:lnTo>
                  <a:lnTo>
                    <a:pt x="1178" y="1560"/>
                  </a:lnTo>
                  <a:lnTo>
                    <a:pt x="1560" y="1177"/>
                  </a:lnTo>
                  <a:lnTo>
                    <a:pt x="1164" y="781"/>
                  </a:lnTo>
                  <a:lnTo>
                    <a:pt x="1560" y="384"/>
                  </a:lnTo>
                  <a:lnTo>
                    <a:pt x="1178" y="0"/>
                  </a:lnTo>
                  <a:lnTo>
                    <a:pt x="781" y="397"/>
                  </a:lnTo>
                  <a:lnTo>
                    <a:pt x="383"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21"/>
            <p:cNvSpPr/>
            <p:nvPr/>
          </p:nvSpPr>
          <p:spPr>
            <a:xfrm>
              <a:off x="3649450" y="4232225"/>
              <a:ext cx="39025" cy="39025"/>
            </a:xfrm>
            <a:custGeom>
              <a:avLst/>
              <a:gdLst/>
              <a:ahLst/>
              <a:cxnLst/>
              <a:rect l="l" t="t" r="r" b="b"/>
              <a:pathLst>
                <a:path w="1561" h="1561" extrusionOk="0">
                  <a:moveTo>
                    <a:pt x="383" y="1"/>
                  </a:moveTo>
                  <a:lnTo>
                    <a:pt x="0" y="383"/>
                  </a:lnTo>
                  <a:lnTo>
                    <a:pt x="397" y="780"/>
                  </a:lnTo>
                  <a:lnTo>
                    <a:pt x="0" y="1178"/>
                  </a:lnTo>
                  <a:lnTo>
                    <a:pt x="383" y="1561"/>
                  </a:lnTo>
                  <a:lnTo>
                    <a:pt x="780" y="1164"/>
                  </a:lnTo>
                  <a:lnTo>
                    <a:pt x="1178" y="1561"/>
                  </a:lnTo>
                  <a:lnTo>
                    <a:pt x="1560" y="1178"/>
                  </a:lnTo>
                  <a:lnTo>
                    <a:pt x="1163" y="781"/>
                  </a:lnTo>
                  <a:lnTo>
                    <a:pt x="1560" y="383"/>
                  </a:lnTo>
                  <a:lnTo>
                    <a:pt x="1176" y="1"/>
                  </a:lnTo>
                  <a:lnTo>
                    <a:pt x="780" y="398"/>
                  </a:lnTo>
                  <a:lnTo>
                    <a:pt x="38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21"/>
            <p:cNvSpPr/>
            <p:nvPr/>
          </p:nvSpPr>
          <p:spPr>
            <a:xfrm>
              <a:off x="3304900" y="3996125"/>
              <a:ext cx="39050" cy="39025"/>
            </a:xfrm>
            <a:custGeom>
              <a:avLst/>
              <a:gdLst/>
              <a:ahLst/>
              <a:cxnLst/>
              <a:rect l="l" t="t" r="r" b="b"/>
              <a:pathLst>
                <a:path w="1562" h="1561" extrusionOk="0">
                  <a:moveTo>
                    <a:pt x="384" y="1"/>
                  </a:moveTo>
                  <a:lnTo>
                    <a:pt x="0" y="384"/>
                  </a:lnTo>
                  <a:lnTo>
                    <a:pt x="397" y="781"/>
                  </a:lnTo>
                  <a:lnTo>
                    <a:pt x="0" y="1178"/>
                  </a:lnTo>
                  <a:lnTo>
                    <a:pt x="384" y="1560"/>
                  </a:lnTo>
                  <a:lnTo>
                    <a:pt x="781" y="1163"/>
                  </a:lnTo>
                  <a:lnTo>
                    <a:pt x="1177" y="1560"/>
                  </a:lnTo>
                  <a:lnTo>
                    <a:pt x="1561" y="1178"/>
                  </a:lnTo>
                  <a:lnTo>
                    <a:pt x="1164" y="781"/>
                  </a:lnTo>
                  <a:lnTo>
                    <a:pt x="1561" y="384"/>
                  </a:lnTo>
                  <a:lnTo>
                    <a:pt x="1177" y="1"/>
                  </a:lnTo>
                  <a:lnTo>
                    <a:pt x="781" y="397"/>
                  </a:lnTo>
                  <a:lnTo>
                    <a:pt x="384"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21"/>
            <p:cNvSpPr/>
            <p:nvPr/>
          </p:nvSpPr>
          <p:spPr>
            <a:xfrm>
              <a:off x="3353275" y="4044525"/>
              <a:ext cx="39050" cy="39000"/>
            </a:xfrm>
            <a:custGeom>
              <a:avLst/>
              <a:gdLst/>
              <a:ahLst/>
              <a:cxnLst/>
              <a:rect l="l" t="t" r="r" b="b"/>
              <a:pathLst>
                <a:path w="1562" h="1560" extrusionOk="0">
                  <a:moveTo>
                    <a:pt x="384" y="0"/>
                  </a:moveTo>
                  <a:lnTo>
                    <a:pt x="1" y="384"/>
                  </a:lnTo>
                  <a:lnTo>
                    <a:pt x="398" y="781"/>
                  </a:lnTo>
                  <a:lnTo>
                    <a:pt x="1" y="1178"/>
                  </a:lnTo>
                  <a:lnTo>
                    <a:pt x="384" y="1560"/>
                  </a:lnTo>
                  <a:lnTo>
                    <a:pt x="781" y="1163"/>
                  </a:lnTo>
                  <a:lnTo>
                    <a:pt x="1178" y="1560"/>
                  </a:lnTo>
                  <a:lnTo>
                    <a:pt x="1561" y="1178"/>
                  </a:lnTo>
                  <a:lnTo>
                    <a:pt x="1164" y="781"/>
                  </a:lnTo>
                  <a:lnTo>
                    <a:pt x="1562" y="384"/>
                  </a:lnTo>
                  <a:lnTo>
                    <a:pt x="1178" y="0"/>
                  </a:lnTo>
                  <a:lnTo>
                    <a:pt x="781" y="397"/>
                  </a:lnTo>
                  <a:lnTo>
                    <a:pt x="384"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21"/>
            <p:cNvSpPr/>
            <p:nvPr/>
          </p:nvSpPr>
          <p:spPr>
            <a:xfrm>
              <a:off x="3401675" y="4092900"/>
              <a:ext cx="39025" cy="39025"/>
            </a:xfrm>
            <a:custGeom>
              <a:avLst/>
              <a:gdLst/>
              <a:ahLst/>
              <a:cxnLst/>
              <a:rect l="l" t="t" r="r" b="b"/>
              <a:pathLst>
                <a:path w="1561" h="1561" extrusionOk="0">
                  <a:moveTo>
                    <a:pt x="384" y="1"/>
                  </a:moveTo>
                  <a:lnTo>
                    <a:pt x="0" y="383"/>
                  </a:lnTo>
                  <a:lnTo>
                    <a:pt x="397" y="780"/>
                  </a:lnTo>
                  <a:lnTo>
                    <a:pt x="0" y="1178"/>
                  </a:lnTo>
                  <a:lnTo>
                    <a:pt x="384" y="1561"/>
                  </a:lnTo>
                  <a:lnTo>
                    <a:pt x="781" y="1164"/>
                  </a:lnTo>
                  <a:lnTo>
                    <a:pt x="1178" y="1561"/>
                  </a:lnTo>
                  <a:lnTo>
                    <a:pt x="1560" y="1178"/>
                  </a:lnTo>
                  <a:lnTo>
                    <a:pt x="1163" y="781"/>
                  </a:lnTo>
                  <a:lnTo>
                    <a:pt x="1560" y="383"/>
                  </a:lnTo>
                  <a:lnTo>
                    <a:pt x="1178" y="1"/>
                  </a:lnTo>
                  <a:lnTo>
                    <a:pt x="781" y="398"/>
                  </a:lnTo>
                  <a:lnTo>
                    <a:pt x="384"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21"/>
            <p:cNvSpPr/>
            <p:nvPr/>
          </p:nvSpPr>
          <p:spPr>
            <a:xfrm>
              <a:off x="3450050" y="4141300"/>
              <a:ext cx="39025" cy="39025"/>
            </a:xfrm>
            <a:custGeom>
              <a:avLst/>
              <a:gdLst/>
              <a:ahLst/>
              <a:cxnLst/>
              <a:rect l="l" t="t" r="r" b="b"/>
              <a:pathLst>
                <a:path w="1561" h="1561" extrusionOk="0">
                  <a:moveTo>
                    <a:pt x="383" y="0"/>
                  </a:moveTo>
                  <a:lnTo>
                    <a:pt x="1" y="383"/>
                  </a:lnTo>
                  <a:lnTo>
                    <a:pt x="398" y="780"/>
                  </a:lnTo>
                  <a:lnTo>
                    <a:pt x="1" y="1177"/>
                  </a:lnTo>
                  <a:lnTo>
                    <a:pt x="383" y="1560"/>
                  </a:lnTo>
                  <a:lnTo>
                    <a:pt x="780" y="1163"/>
                  </a:lnTo>
                  <a:lnTo>
                    <a:pt x="1178" y="1560"/>
                  </a:lnTo>
                  <a:lnTo>
                    <a:pt x="1561" y="1177"/>
                  </a:lnTo>
                  <a:lnTo>
                    <a:pt x="1164" y="780"/>
                  </a:lnTo>
                  <a:lnTo>
                    <a:pt x="1561" y="383"/>
                  </a:lnTo>
                  <a:lnTo>
                    <a:pt x="1178" y="0"/>
                  </a:lnTo>
                  <a:lnTo>
                    <a:pt x="780" y="397"/>
                  </a:lnTo>
                  <a:lnTo>
                    <a:pt x="383"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21"/>
            <p:cNvSpPr/>
            <p:nvPr/>
          </p:nvSpPr>
          <p:spPr>
            <a:xfrm>
              <a:off x="3498450" y="4189700"/>
              <a:ext cx="39025" cy="39000"/>
            </a:xfrm>
            <a:custGeom>
              <a:avLst/>
              <a:gdLst/>
              <a:ahLst/>
              <a:cxnLst/>
              <a:rect l="l" t="t" r="r" b="b"/>
              <a:pathLst>
                <a:path w="1561" h="1560" extrusionOk="0">
                  <a:moveTo>
                    <a:pt x="383" y="0"/>
                  </a:moveTo>
                  <a:lnTo>
                    <a:pt x="1" y="383"/>
                  </a:lnTo>
                  <a:lnTo>
                    <a:pt x="397" y="779"/>
                  </a:lnTo>
                  <a:lnTo>
                    <a:pt x="1" y="1176"/>
                  </a:lnTo>
                  <a:lnTo>
                    <a:pt x="383" y="1560"/>
                  </a:lnTo>
                  <a:lnTo>
                    <a:pt x="780" y="1163"/>
                  </a:lnTo>
                  <a:lnTo>
                    <a:pt x="1177" y="1560"/>
                  </a:lnTo>
                  <a:lnTo>
                    <a:pt x="1560" y="1176"/>
                  </a:lnTo>
                  <a:lnTo>
                    <a:pt x="1164" y="779"/>
                  </a:lnTo>
                  <a:lnTo>
                    <a:pt x="1560" y="383"/>
                  </a:lnTo>
                  <a:lnTo>
                    <a:pt x="1177" y="0"/>
                  </a:lnTo>
                  <a:lnTo>
                    <a:pt x="780" y="397"/>
                  </a:lnTo>
                  <a:lnTo>
                    <a:pt x="383"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21"/>
            <p:cNvSpPr/>
            <p:nvPr/>
          </p:nvSpPr>
          <p:spPr>
            <a:xfrm>
              <a:off x="3546850" y="4238050"/>
              <a:ext cx="39000" cy="39050"/>
            </a:xfrm>
            <a:custGeom>
              <a:avLst/>
              <a:gdLst/>
              <a:ahLst/>
              <a:cxnLst/>
              <a:rect l="l" t="t" r="r" b="b"/>
              <a:pathLst>
                <a:path w="1560" h="1562" extrusionOk="0">
                  <a:moveTo>
                    <a:pt x="383" y="1"/>
                  </a:moveTo>
                  <a:lnTo>
                    <a:pt x="0" y="384"/>
                  </a:lnTo>
                  <a:lnTo>
                    <a:pt x="397" y="781"/>
                  </a:lnTo>
                  <a:lnTo>
                    <a:pt x="0" y="1178"/>
                  </a:lnTo>
                  <a:lnTo>
                    <a:pt x="383" y="1561"/>
                  </a:lnTo>
                  <a:lnTo>
                    <a:pt x="780" y="1165"/>
                  </a:lnTo>
                  <a:lnTo>
                    <a:pt x="1176" y="1561"/>
                  </a:lnTo>
                  <a:lnTo>
                    <a:pt x="1560" y="1178"/>
                  </a:lnTo>
                  <a:lnTo>
                    <a:pt x="1163" y="781"/>
                  </a:lnTo>
                  <a:lnTo>
                    <a:pt x="1560" y="384"/>
                  </a:lnTo>
                  <a:lnTo>
                    <a:pt x="1176" y="1"/>
                  </a:lnTo>
                  <a:lnTo>
                    <a:pt x="780" y="399"/>
                  </a:lnTo>
                  <a:lnTo>
                    <a:pt x="38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21"/>
            <p:cNvSpPr/>
            <p:nvPr/>
          </p:nvSpPr>
          <p:spPr>
            <a:xfrm>
              <a:off x="3595200" y="4286450"/>
              <a:ext cx="39050" cy="39000"/>
            </a:xfrm>
            <a:custGeom>
              <a:avLst/>
              <a:gdLst/>
              <a:ahLst/>
              <a:cxnLst/>
              <a:rect l="l" t="t" r="r" b="b"/>
              <a:pathLst>
                <a:path w="1562" h="1560" extrusionOk="0">
                  <a:moveTo>
                    <a:pt x="384" y="0"/>
                  </a:moveTo>
                  <a:lnTo>
                    <a:pt x="1" y="384"/>
                  </a:lnTo>
                  <a:lnTo>
                    <a:pt x="399" y="781"/>
                  </a:lnTo>
                  <a:lnTo>
                    <a:pt x="1" y="1178"/>
                  </a:lnTo>
                  <a:lnTo>
                    <a:pt x="384" y="1560"/>
                  </a:lnTo>
                  <a:lnTo>
                    <a:pt x="781" y="1163"/>
                  </a:lnTo>
                  <a:lnTo>
                    <a:pt x="1178" y="1560"/>
                  </a:lnTo>
                  <a:lnTo>
                    <a:pt x="1562" y="1178"/>
                  </a:lnTo>
                  <a:lnTo>
                    <a:pt x="1165" y="781"/>
                  </a:lnTo>
                  <a:lnTo>
                    <a:pt x="1562" y="384"/>
                  </a:lnTo>
                  <a:lnTo>
                    <a:pt x="1178" y="0"/>
                  </a:lnTo>
                  <a:lnTo>
                    <a:pt x="781" y="397"/>
                  </a:lnTo>
                  <a:lnTo>
                    <a:pt x="384"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21"/>
            <p:cNvSpPr/>
            <p:nvPr/>
          </p:nvSpPr>
          <p:spPr>
            <a:xfrm>
              <a:off x="3250675" y="4050375"/>
              <a:ext cx="39025" cy="39000"/>
            </a:xfrm>
            <a:custGeom>
              <a:avLst/>
              <a:gdLst/>
              <a:ahLst/>
              <a:cxnLst/>
              <a:rect l="l" t="t" r="r" b="b"/>
              <a:pathLst>
                <a:path w="1561" h="1560" extrusionOk="0">
                  <a:moveTo>
                    <a:pt x="384" y="0"/>
                  </a:moveTo>
                  <a:lnTo>
                    <a:pt x="1" y="383"/>
                  </a:lnTo>
                  <a:lnTo>
                    <a:pt x="398" y="779"/>
                  </a:lnTo>
                  <a:lnTo>
                    <a:pt x="1" y="1176"/>
                  </a:lnTo>
                  <a:lnTo>
                    <a:pt x="384" y="1560"/>
                  </a:lnTo>
                  <a:lnTo>
                    <a:pt x="780" y="1163"/>
                  </a:lnTo>
                  <a:lnTo>
                    <a:pt x="1178" y="1560"/>
                  </a:lnTo>
                  <a:lnTo>
                    <a:pt x="1560" y="1176"/>
                  </a:lnTo>
                  <a:lnTo>
                    <a:pt x="1164" y="779"/>
                  </a:lnTo>
                  <a:lnTo>
                    <a:pt x="1560" y="383"/>
                  </a:lnTo>
                  <a:lnTo>
                    <a:pt x="1178" y="0"/>
                  </a:lnTo>
                  <a:lnTo>
                    <a:pt x="780" y="397"/>
                  </a:lnTo>
                  <a:lnTo>
                    <a:pt x="384"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21"/>
            <p:cNvSpPr/>
            <p:nvPr/>
          </p:nvSpPr>
          <p:spPr>
            <a:xfrm>
              <a:off x="3299075" y="4098725"/>
              <a:ext cx="39025" cy="39050"/>
            </a:xfrm>
            <a:custGeom>
              <a:avLst/>
              <a:gdLst/>
              <a:ahLst/>
              <a:cxnLst/>
              <a:rect l="l" t="t" r="r" b="b"/>
              <a:pathLst>
                <a:path w="1561" h="1562" extrusionOk="0">
                  <a:moveTo>
                    <a:pt x="383" y="1"/>
                  </a:moveTo>
                  <a:lnTo>
                    <a:pt x="0" y="384"/>
                  </a:lnTo>
                  <a:lnTo>
                    <a:pt x="397" y="781"/>
                  </a:lnTo>
                  <a:lnTo>
                    <a:pt x="0" y="1178"/>
                  </a:lnTo>
                  <a:lnTo>
                    <a:pt x="383" y="1562"/>
                  </a:lnTo>
                  <a:lnTo>
                    <a:pt x="780" y="1165"/>
                  </a:lnTo>
                  <a:lnTo>
                    <a:pt x="1178" y="1562"/>
                  </a:lnTo>
                  <a:lnTo>
                    <a:pt x="1560" y="1178"/>
                  </a:lnTo>
                  <a:lnTo>
                    <a:pt x="1163" y="781"/>
                  </a:lnTo>
                  <a:lnTo>
                    <a:pt x="1560" y="384"/>
                  </a:lnTo>
                  <a:lnTo>
                    <a:pt x="1177" y="1"/>
                  </a:lnTo>
                  <a:lnTo>
                    <a:pt x="780" y="399"/>
                  </a:lnTo>
                  <a:lnTo>
                    <a:pt x="38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21"/>
            <p:cNvSpPr/>
            <p:nvPr/>
          </p:nvSpPr>
          <p:spPr>
            <a:xfrm>
              <a:off x="3347450" y="4147125"/>
              <a:ext cx="39025" cy="39050"/>
            </a:xfrm>
            <a:custGeom>
              <a:avLst/>
              <a:gdLst/>
              <a:ahLst/>
              <a:cxnLst/>
              <a:rect l="l" t="t" r="r" b="b"/>
              <a:pathLst>
                <a:path w="1561" h="1562" extrusionOk="0">
                  <a:moveTo>
                    <a:pt x="383" y="0"/>
                  </a:moveTo>
                  <a:lnTo>
                    <a:pt x="1" y="384"/>
                  </a:lnTo>
                  <a:lnTo>
                    <a:pt x="398" y="781"/>
                  </a:lnTo>
                  <a:lnTo>
                    <a:pt x="1" y="1178"/>
                  </a:lnTo>
                  <a:lnTo>
                    <a:pt x="383" y="1561"/>
                  </a:lnTo>
                  <a:lnTo>
                    <a:pt x="780" y="1163"/>
                  </a:lnTo>
                  <a:lnTo>
                    <a:pt x="1177" y="1561"/>
                  </a:lnTo>
                  <a:lnTo>
                    <a:pt x="1561" y="1178"/>
                  </a:lnTo>
                  <a:lnTo>
                    <a:pt x="1164" y="781"/>
                  </a:lnTo>
                  <a:lnTo>
                    <a:pt x="1561" y="384"/>
                  </a:lnTo>
                  <a:lnTo>
                    <a:pt x="1177" y="0"/>
                  </a:lnTo>
                  <a:lnTo>
                    <a:pt x="780" y="398"/>
                  </a:lnTo>
                  <a:lnTo>
                    <a:pt x="383"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21"/>
            <p:cNvSpPr/>
            <p:nvPr/>
          </p:nvSpPr>
          <p:spPr>
            <a:xfrm>
              <a:off x="3395850" y="4195500"/>
              <a:ext cx="39025" cy="39025"/>
            </a:xfrm>
            <a:custGeom>
              <a:avLst/>
              <a:gdLst/>
              <a:ahLst/>
              <a:cxnLst/>
              <a:rect l="l" t="t" r="r" b="b"/>
              <a:pathLst>
                <a:path w="1561" h="1561" extrusionOk="0">
                  <a:moveTo>
                    <a:pt x="383" y="1"/>
                  </a:moveTo>
                  <a:lnTo>
                    <a:pt x="1" y="384"/>
                  </a:lnTo>
                  <a:lnTo>
                    <a:pt x="397" y="781"/>
                  </a:lnTo>
                  <a:lnTo>
                    <a:pt x="1" y="1178"/>
                  </a:lnTo>
                  <a:lnTo>
                    <a:pt x="383" y="1561"/>
                  </a:lnTo>
                  <a:lnTo>
                    <a:pt x="780" y="1164"/>
                  </a:lnTo>
                  <a:lnTo>
                    <a:pt x="1177" y="1561"/>
                  </a:lnTo>
                  <a:lnTo>
                    <a:pt x="1560" y="1178"/>
                  </a:lnTo>
                  <a:lnTo>
                    <a:pt x="1162" y="781"/>
                  </a:lnTo>
                  <a:lnTo>
                    <a:pt x="1560" y="384"/>
                  </a:lnTo>
                  <a:lnTo>
                    <a:pt x="1177" y="1"/>
                  </a:lnTo>
                  <a:lnTo>
                    <a:pt x="780" y="398"/>
                  </a:lnTo>
                  <a:lnTo>
                    <a:pt x="38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21"/>
            <p:cNvSpPr/>
            <p:nvPr/>
          </p:nvSpPr>
          <p:spPr>
            <a:xfrm>
              <a:off x="3444225" y="4243900"/>
              <a:ext cx="39000" cy="39025"/>
            </a:xfrm>
            <a:custGeom>
              <a:avLst/>
              <a:gdLst/>
              <a:ahLst/>
              <a:cxnLst/>
              <a:rect l="l" t="t" r="r" b="b"/>
              <a:pathLst>
                <a:path w="1560" h="1561" extrusionOk="0">
                  <a:moveTo>
                    <a:pt x="384" y="0"/>
                  </a:moveTo>
                  <a:lnTo>
                    <a:pt x="0" y="384"/>
                  </a:lnTo>
                  <a:lnTo>
                    <a:pt x="397" y="781"/>
                  </a:lnTo>
                  <a:lnTo>
                    <a:pt x="0" y="1178"/>
                  </a:lnTo>
                  <a:lnTo>
                    <a:pt x="384" y="1560"/>
                  </a:lnTo>
                  <a:lnTo>
                    <a:pt x="781" y="1163"/>
                  </a:lnTo>
                  <a:lnTo>
                    <a:pt x="1177" y="1560"/>
                  </a:lnTo>
                  <a:lnTo>
                    <a:pt x="1560" y="1178"/>
                  </a:lnTo>
                  <a:lnTo>
                    <a:pt x="1163" y="781"/>
                  </a:lnTo>
                  <a:lnTo>
                    <a:pt x="1560" y="384"/>
                  </a:lnTo>
                  <a:lnTo>
                    <a:pt x="1177" y="0"/>
                  </a:lnTo>
                  <a:lnTo>
                    <a:pt x="781" y="397"/>
                  </a:lnTo>
                  <a:lnTo>
                    <a:pt x="384"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21"/>
            <p:cNvSpPr/>
            <p:nvPr/>
          </p:nvSpPr>
          <p:spPr>
            <a:xfrm>
              <a:off x="3492600" y="4292300"/>
              <a:ext cx="39025" cy="39000"/>
            </a:xfrm>
            <a:custGeom>
              <a:avLst/>
              <a:gdLst/>
              <a:ahLst/>
              <a:cxnLst/>
              <a:rect l="l" t="t" r="r" b="b"/>
              <a:pathLst>
                <a:path w="1561" h="1560" extrusionOk="0">
                  <a:moveTo>
                    <a:pt x="384" y="0"/>
                  </a:moveTo>
                  <a:lnTo>
                    <a:pt x="1" y="383"/>
                  </a:lnTo>
                  <a:lnTo>
                    <a:pt x="398" y="779"/>
                  </a:lnTo>
                  <a:lnTo>
                    <a:pt x="1" y="1176"/>
                  </a:lnTo>
                  <a:lnTo>
                    <a:pt x="384" y="1560"/>
                  </a:lnTo>
                  <a:lnTo>
                    <a:pt x="781" y="1163"/>
                  </a:lnTo>
                  <a:lnTo>
                    <a:pt x="1178" y="1560"/>
                  </a:lnTo>
                  <a:lnTo>
                    <a:pt x="1560" y="1176"/>
                  </a:lnTo>
                  <a:lnTo>
                    <a:pt x="1164" y="779"/>
                  </a:lnTo>
                  <a:lnTo>
                    <a:pt x="1560" y="384"/>
                  </a:lnTo>
                  <a:lnTo>
                    <a:pt x="1178" y="0"/>
                  </a:lnTo>
                  <a:lnTo>
                    <a:pt x="781" y="397"/>
                  </a:lnTo>
                  <a:lnTo>
                    <a:pt x="384"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21"/>
            <p:cNvSpPr/>
            <p:nvPr/>
          </p:nvSpPr>
          <p:spPr>
            <a:xfrm>
              <a:off x="3541000" y="4340675"/>
              <a:ext cx="39025" cy="39025"/>
            </a:xfrm>
            <a:custGeom>
              <a:avLst/>
              <a:gdLst/>
              <a:ahLst/>
              <a:cxnLst/>
              <a:rect l="l" t="t" r="r" b="b"/>
              <a:pathLst>
                <a:path w="1561" h="1561" extrusionOk="0">
                  <a:moveTo>
                    <a:pt x="384" y="1"/>
                  </a:moveTo>
                  <a:lnTo>
                    <a:pt x="0" y="383"/>
                  </a:lnTo>
                  <a:lnTo>
                    <a:pt x="397" y="780"/>
                  </a:lnTo>
                  <a:lnTo>
                    <a:pt x="0" y="1177"/>
                  </a:lnTo>
                  <a:lnTo>
                    <a:pt x="384" y="1561"/>
                  </a:lnTo>
                  <a:lnTo>
                    <a:pt x="781" y="1164"/>
                  </a:lnTo>
                  <a:lnTo>
                    <a:pt x="1178" y="1561"/>
                  </a:lnTo>
                  <a:lnTo>
                    <a:pt x="1560" y="1177"/>
                  </a:lnTo>
                  <a:lnTo>
                    <a:pt x="1163" y="780"/>
                  </a:lnTo>
                  <a:lnTo>
                    <a:pt x="1560" y="383"/>
                  </a:lnTo>
                  <a:lnTo>
                    <a:pt x="1178" y="1"/>
                  </a:lnTo>
                  <a:lnTo>
                    <a:pt x="781" y="398"/>
                  </a:lnTo>
                  <a:lnTo>
                    <a:pt x="384"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21"/>
            <p:cNvSpPr/>
            <p:nvPr/>
          </p:nvSpPr>
          <p:spPr>
            <a:xfrm>
              <a:off x="3196475" y="4104575"/>
              <a:ext cx="39025" cy="39025"/>
            </a:xfrm>
            <a:custGeom>
              <a:avLst/>
              <a:gdLst/>
              <a:ahLst/>
              <a:cxnLst/>
              <a:rect l="l" t="t" r="r" b="b"/>
              <a:pathLst>
                <a:path w="1561" h="1561" extrusionOk="0">
                  <a:moveTo>
                    <a:pt x="383" y="1"/>
                  </a:moveTo>
                  <a:lnTo>
                    <a:pt x="0" y="384"/>
                  </a:lnTo>
                  <a:lnTo>
                    <a:pt x="397" y="781"/>
                  </a:lnTo>
                  <a:lnTo>
                    <a:pt x="0" y="1178"/>
                  </a:lnTo>
                  <a:lnTo>
                    <a:pt x="383" y="1560"/>
                  </a:lnTo>
                  <a:lnTo>
                    <a:pt x="780" y="1163"/>
                  </a:lnTo>
                  <a:lnTo>
                    <a:pt x="1176" y="1560"/>
                  </a:lnTo>
                  <a:lnTo>
                    <a:pt x="1560" y="1178"/>
                  </a:lnTo>
                  <a:lnTo>
                    <a:pt x="1163" y="781"/>
                  </a:lnTo>
                  <a:lnTo>
                    <a:pt x="1560" y="384"/>
                  </a:lnTo>
                  <a:lnTo>
                    <a:pt x="1176" y="1"/>
                  </a:lnTo>
                  <a:lnTo>
                    <a:pt x="780" y="397"/>
                  </a:lnTo>
                  <a:lnTo>
                    <a:pt x="38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21"/>
            <p:cNvSpPr/>
            <p:nvPr/>
          </p:nvSpPr>
          <p:spPr>
            <a:xfrm>
              <a:off x="3244825" y="4152975"/>
              <a:ext cx="39050" cy="39000"/>
            </a:xfrm>
            <a:custGeom>
              <a:avLst/>
              <a:gdLst/>
              <a:ahLst/>
              <a:cxnLst/>
              <a:rect l="l" t="t" r="r" b="b"/>
              <a:pathLst>
                <a:path w="1562" h="1560" extrusionOk="0">
                  <a:moveTo>
                    <a:pt x="384" y="0"/>
                  </a:moveTo>
                  <a:lnTo>
                    <a:pt x="1" y="384"/>
                  </a:lnTo>
                  <a:lnTo>
                    <a:pt x="398" y="781"/>
                  </a:lnTo>
                  <a:lnTo>
                    <a:pt x="1" y="1176"/>
                  </a:lnTo>
                  <a:lnTo>
                    <a:pt x="384" y="1560"/>
                  </a:lnTo>
                  <a:lnTo>
                    <a:pt x="781" y="1163"/>
                  </a:lnTo>
                  <a:lnTo>
                    <a:pt x="1178" y="1560"/>
                  </a:lnTo>
                  <a:lnTo>
                    <a:pt x="1561" y="1176"/>
                  </a:lnTo>
                  <a:lnTo>
                    <a:pt x="1165" y="781"/>
                  </a:lnTo>
                  <a:lnTo>
                    <a:pt x="1562" y="384"/>
                  </a:lnTo>
                  <a:lnTo>
                    <a:pt x="1178" y="0"/>
                  </a:lnTo>
                  <a:lnTo>
                    <a:pt x="781" y="397"/>
                  </a:lnTo>
                  <a:lnTo>
                    <a:pt x="384"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21"/>
            <p:cNvSpPr/>
            <p:nvPr/>
          </p:nvSpPr>
          <p:spPr>
            <a:xfrm>
              <a:off x="3293225" y="4201350"/>
              <a:ext cx="39025" cy="39025"/>
            </a:xfrm>
            <a:custGeom>
              <a:avLst/>
              <a:gdLst/>
              <a:ahLst/>
              <a:cxnLst/>
              <a:rect l="l" t="t" r="r" b="b"/>
              <a:pathLst>
                <a:path w="1561" h="1561" extrusionOk="0">
                  <a:moveTo>
                    <a:pt x="384" y="1"/>
                  </a:moveTo>
                  <a:lnTo>
                    <a:pt x="0" y="383"/>
                  </a:lnTo>
                  <a:lnTo>
                    <a:pt x="397" y="780"/>
                  </a:lnTo>
                  <a:lnTo>
                    <a:pt x="0" y="1177"/>
                  </a:lnTo>
                  <a:lnTo>
                    <a:pt x="384" y="1561"/>
                  </a:lnTo>
                  <a:lnTo>
                    <a:pt x="781" y="1164"/>
                  </a:lnTo>
                  <a:lnTo>
                    <a:pt x="1178" y="1561"/>
                  </a:lnTo>
                  <a:lnTo>
                    <a:pt x="1560" y="1177"/>
                  </a:lnTo>
                  <a:lnTo>
                    <a:pt x="1163" y="780"/>
                  </a:lnTo>
                  <a:lnTo>
                    <a:pt x="1560" y="383"/>
                  </a:lnTo>
                  <a:lnTo>
                    <a:pt x="1178" y="1"/>
                  </a:lnTo>
                  <a:lnTo>
                    <a:pt x="781" y="398"/>
                  </a:lnTo>
                  <a:lnTo>
                    <a:pt x="384"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3" name="Google Shape;823;p21"/>
            <p:cNvSpPr/>
            <p:nvPr/>
          </p:nvSpPr>
          <p:spPr>
            <a:xfrm>
              <a:off x="3341625" y="4249750"/>
              <a:ext cx="39000" cy="39025"/>
            </a:xfrm>
            <a:custGeom>
              <a:avLst/>
              <a:gdLst/>
              <a:ahLst/>
              <a:cxnLst/>
              <a:rect l="l" t="t" r="r" b="b"/>
              <a:pathLst>
                <a:path w="1560" h="1561" extrusionOk="0">
                  <a:moveTo>
                    <a:pt x="384" y="0"/>
                  </a:moveTo>
                  <a:lnTo>
                    <a:pt x="0" y="383"/>
                  </a:lnTo>
                  <a:lnTo>
                    <a:pt x="397" y="780"/>
                  </a:lnTo>
                  <a:lnTo>
                    <a:pt x="0" y="1177"/>
                  </a:lnTo>
                  <a:lnTo>
                    <a:pt x="384" y="1560"/>
                  </a:lnTo>
                  <a:lnTo>
                    <a:pt x="780" y="1163"/>
                  </a:lnTo>
                  <a:lnTo>
                    <a:pt x="1177" y="1560"/>
                  </a:lnTo>
                  <a:lnTo>
                    <a:pt x="1560" y="1177"/>
                  </a:lnTo>
                  <a:lnTo>
                    <a:pt x="1163" y="780"/>
                  </a:lnTo>
                  <a:lnTo>
                    <a:pt x="1560" y="383"/>
                  </a:lnTo>
                  <a:lnTo>
                    <a:pt x="1177" y="0"/>
                  </a:lnTo>
                  <a:lnTo>
                    <a:pt x="780" y="397"/>
                  </a:lnTo>
                  <a:lnTo>
                    <a:pt x="384"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4" name="Google Shape;824;p21"/>
            <p:cNvSpPr/>
            <p:nvPr/>
          </p:nvSpPr>
          <p:spPr>
            <a:xfrm>
              <a:off x="3390000" y="4298100"/>
              <a:ext cx="39025" cy="39050"/>
            </a:xfrm>
            <a:custGeom>
              <a:avLst/>
              <a:gdLst/>
              <a:ahLst/>
              <a:cxnLst/>
              <a:rect l="l" t="t" r="r" b="b"/>
              <a:pathLst>
                <a:path w="1561" h="1562" extrusionOk="0">
                  <a:moveTo>
                    <a:pt x="383" y="1"/>
                  </a:moveTo>
                  <a:lnTo>
                    <a:pt x="1" y="384"/>
                  </a:lnTo>
                  <a:lnTo>
                    <a:pt x="398" y="781"/>
                  </a:lnTo>
                  <a:lnTo>
                    <a:pt x="1" y="1178"/>
                  </a:lnTo>
                  <a:lnTo>
                    <a:pt x="383" y="1562"/>
                  </a:lnTo>
                  <a:lnTo>
                    <a:pt x="780" y="1164"/>
                  </a:lnTo>
                  <a:lnTo>
                    <a:pt x="1178" y="1562"/>
                  </a:lnTo>
                  <a:lnTo>
                    <a:pt x="1560" y="1178"/>
                  </a:lnTo>
                  <a:lnTo>
                    <a:pt x="1164" y="781"/>
                  </a:lnTo>
                  <a:lnTo>
                    <a:pt x="1560" y="384"/>
                  </a:lnTo>
                  <a:lnTo>
                    <a:pt x="1178" y="1"/>
                  </a:lnTo>
                  <a:lnTo>
                    <a:pt x="780" y="399"/>
                  </a:lnTo>
                  <a:lnTo>
                    <a:pt x="38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21"/>
            <p:cNvSpPr/>
            <p:nvPr/>
          </p:nvSpPr>
          <p:spPr>
            <a:xfrm>
              <a:off x="3438400" y="4346500"/>
              <a:ext cx="39025" cy="39050"/>
            </a:xfrm>
            <a:custGeom>
              <a:avLst/>
              <a:gdLst/>
              <a:ahLst/>
              <a:cxnLst/>
              <a:rect l="l" t="t" r="r" b="b"/>
              <a:pathLst>
                <a:path w="1561" h="1562" extrusionOk="0">
                  <a:moveTo>
                    <a:pt x="383" y="1"/>
                  </a:moveTo>
                  <a:lnTo>
                    <a:pt x="0" y="384"/>
                  </a:lnTo>
                  <a:lnTo>
                    <a:pt x="397" y="781"/>
                  </a:lnTo>
                  <a:lnTo>
                    <a:pt x="0" y="1178"/>
                  </a:lnTo>
                  <a:lnTo>
                    <a:pt x="383" y="1561"/>
                  </a:lnTo>
                  <a:lnTo>
                    <a:pt x="780" y="1163"/>
                  </a:lnTo>
                  <a:lnTo>
                    <a:pt x="1176" y="1561"/>
                  </a:lnTo>
                  <a:lnTo>
                    <a:pt x="1560" y="1178"/>
                  </a:lnTo>
                  <a:lnTo>
                    <a:pt x="1163" y="781"/>
                  </a:lnTo>
                  <a:lnTo>
                    <a:pt x="1560" y="384"/>
                  </a:lnTo>
                  <a:lnTo>
                    <a:pt x="1176" y="1"/>
                  </a:lnTo>
                  <a:lnTo>
                    <a:pt x="780" y="397"/>
                  </a:lnTo>
                  <a:lnTo>
                    <a:pt x="38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6" name="Google Shape;826;p21"/>
            <p:cNvSpPr/>
            <p:nvPr/>
          </p:nvSpPr>
          <p:spPr>
            <a:xfrm>
              <a:off x="3486775" y="4394900"/>
              <a:ext cx="39025" cy="39000"/>
            </a:xfrm>
            <a:custGeom>
              <a:avLst/>
              <a:gdLst/>
              <a:ahLst/>
              <a:cxnLst/>
              <a:rect l="l" t="t" r="r" b="b"/>
              <a:pathLst>
                <a:path w="1561" h="1560" extrusionOk="0">
                  <a:moveTo>
                    <a:pt x="383" y="0"/>
                  </a:moveTo>
                  <a:lnTo>
                    <a:pt x="1" y="384"/>
                  </a:lnTo>
                  <a:lnTo>
                    <a:pt x="398" y="781"/>
                  </a:lnTo>
                  <a:lnTo>
                    <a:pt x="1" y="1178"/>
                  </a:lnTo>
                  <a:lnTo>
                    <a:pt x="383" y="1560"/>
                  </a:lnTo>
                  <a:lnTo>
                    <a:pt x="780" y="1163"/>
                  </a:lnTo>
                  <a:lnTo>
                    <a:pt x="1177" y="1560"/>
                  </a:lnTo>
                  <a:lnTo>
                    <a:pt x="1561" y="1178"/>
                  </a:lnTo>
                  <a:lnTo>
                    <a:pt x="1164" y="781"/>
                  </a:lnTo>
                  <a:lnTo>
                    <a:pt x="1561" y="384"/>
                  </a:lnTo>
                  <a:lnTo>
                    <a:pt x="1177" y="0"/>
                  </a:lnTo>
                  <a:lnTo>
                    <a:pt x="780" y="397"/>
                  </a:lnTo>
                  <a:lnTo>
                    <a:pt x="383"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7" name="Google Shape;827;p21"/>
            <p:cNvSpPr/>
            <p:nvPr/>
          </p:nvSpPr>
          <p:spPr>
            <a:xfrm>
              <a:off x="3142225" y="4158825"/>
              <a:ext cx="39025" cy="39000"/>
            </a:xfrm>
            <a:custGeom>
              <a:avLst/>
              <a:gdLst/>
              <a:ahLst/>
              <a:cxnLst/>
              <a:rect l="l" t="t" r="r" b="b"/>
              <a:pathLst>
                <a:path w="1561" h="1560" extrusionOk="0">
                  <a:moveTo>
                    <a:pt x="384" y="0"/>
                  </a:moveTo>
                  <a:lnTo>
                    <a:pt x="1" y="383"/>
                  </a:lnTo>
                  <a:lnTo>
                    <a:pt x="398" y="779"/>
                  </a:lnTo>
                  <a:lnTo>
                    <a:pt x="1" y="1176"/>
                  </a:lnTo>
                  <a:lnTo>
                    <a:pt x="384" y="1560"/>
                  </a:lnTo>
                  <a:lnTo>
                    <a:pt x="781" y="1163"/>
                  </a:lnTo>
                  <a:lnTo>
                    <a:pt x="1178" y="1560"/>
                  </a:lnTo>
                  <a:lnTo>
                    <a:pt x="1561" y="1176"/>
                  </a:lnTo>
                  <a:lnTo>
                    <a:pt x="1164" y="779"/>
                  </a:lnTo>
                  <a:lnTo>
                    <a:pt x="1561" y="383"/>
                  </a:lnTo>
                  <a:lnTo>
                    <a:pt x="1178" y="0"/>
                  </a:lnTo>
                  <a:lnTo>
                    <a:pt x="781" y="397"/>
                  </a:lnTo>
                  <a:lnTo>
                    <a:pt x="384"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8" name="Google Shape;828;p21"/>
            <p:cNvSpPr/>
            <p:nvPr/>
          </p:nvSpPr>
          <p:spPr>
            <a:xfrm>
              <a:off x="3190625" y="4207175"/>
              <a:ext cx="39025" cy="39050"/>
            </a:xfrm>
            <a:custGeom>
              <a:avLst/>
              <a:gdLst/>
              <a:ahLst/>
              <a:cxnLst/>
              <a:rect l="l" t="t" r="r" b="b"/>
              <a:pathLst>
                <a:path w="1561" h="1562" extrusionOk="0">
                  <a:moveTo>
                    <a:pt x="383" y="1"/>
                  </a:moveTo>
                  <a:lnTo>
                    <a:pt x="0" y="384"/>
                  </a:lnTo>
                  <a:lnTo>
                    <a:pt x="397" y="781"/>
                  </a:lnTo>
                  <a:lnTo>
                    <a:pt x="0" y="1178"/>
                  </a:lnTo>
                  <a:lnTo>
                    <a:pt x="383" y="1561"/>
                  </a:lnTo>
                  <a:lnTo>
                    <a:pt x="781" y="1165"/>
                  </a:lnTo>
                  <a:lnTo>
                    <a:pt x="1178" y="1561"/>
                  </a:lnTo>
                  <a:lnTo>
                    <a:pt x="1560" y="1178"/>
                  </a:lnTo>
                  <a:lnTo>
                    <a:pt x="1163" y="781"/>
                  </a:lnTo>
                  <a:lnTo>
                    <a:pt x="1560" y="384"/>
                  </a:lnTo>
                  <a:lnTo>
                    <a:pt x="1178" y="1"/>
                  </a:lnTo>
                  <a:lnTo>
                    <a:pt x="780" y="397"/>
                  </a:lnTo>
                  <a:lnTo>
                    <a:pt x="38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9" name="Google Shape;829;p21"/>
            <p:cNvSpPr/>
            <p:nvPr/>
          </p:nvSpPr>
          <p:spPr>
            <a:xfrm>
              <a:off x="3239000" y="4255575"/>
              <a:ext cx="39025" cy="39000"/>
            </a:xfrm>
            <a:custGeom>
              <a:avLst/>
              <a:gdLst/>
              <a:ahLst/>
              <a:cxnLst/>
              <a:rect l="l" t="t" r="r" b="b"/>
              <a:pathLst>
                <a:path w="1561" h="1560" extrusionOk="0">
                  <a:moveTo>
                    <a:pt x="383" y="0"/>
                  </a:moveTo>
                  <a:lnTo>
                    <a:pt x="1" y="384"/>
                  </a:lnTo>
                  <a:lnTo>
                    <a:pt x="398" y="781"/>
                  </a:lnTo>
                  <a:lnTo>
                    <a:pt x="1" y="1178"/>
                  </a:lnTo>
                  <a:lnTo>
                    <a:pt x="383" y="1560"/>
                  </a:lnTo>
                  <a:lnTo>
                    <a:pt x="780" y="1163"/>
                  </a:lnTo>
                  <a:lnTo>
                    <a:pt x="1177" y="1560"/>
                  </a:lnTo>
                  <a:lnTo>
                    <a:pt x="1561" y="1178"/>
                  </a:lnTo>
                  <a:lnTo>
                    <a:pt x="1164" y="781"/>
                  </a:lnTo>
                  <a:lnTo>
                    <a:pt x="1561" y="384"/>
                  </a:lnTo>
                  <a:lnTo>
                    <a:pt x="1177" y="0"/>
                  </a:lnTo>
                  <a:lnTo>
                    <a:pt x="780" y="397"/>
                  </a:lnTo>
                  <a:lnTo>
                    <a:pt x="383"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0" name="Google Shape;830;p21"/>
            <p:cNvSpPr/>
            <p:nvPr/>
          </p:nvSpPr>
          <p:spPr>
            <a:xfrm>
              <a:off x="3287400" y="4303950"/>
              <a:ext cx="39025" cy="39025"/>
            </a:xfrm>
            <a:custGeom>
              <a:avLst/>
              <a:gdLst/>
              <a:ahLst/>
              <a:cxnLst/>
              <a:rect l="l" t="t" r="r" b="b"/>
              <a:pathLst>
                <a:path w="1561" h="1561" extrusionOk="0">
                  <a:moveTo>
                    <a:pt x="383" y="1"/>
                  </a:moveTo>
                  <a:lnTo>
                    <a:pt x="1" y="383"/>
                  </a:lnTo>
                  <a:lnTo>
                    <a:pt x="397" y="781"/>
                  </a:lnTo>
                  <a:lnTo>
                    <a:pt x="1" y="1178"/>
                  </a:lnTo>
                  <a:lnTo>
                    <a:pt x="383" y="1561"/>
                  </a:lnTo>
                  <a:lnTo>
                    <a:pt x="780" y="1164"/>
                  </a:lnTo>
                  <a:lnTo>
                    <a:pt x="1177" y="1561"/>
                  </a:lnTo>
                  <a:lnTo>
                    <a:pt x="1560" y="1178"/>
                  </a:lnTo>
                  <a:lnTo>
                    <a:pt x="1164" y="781"/>
                  </a:lnTo>
                  <a:lnTo>
                    <a:pt x="1560" y="384"/>
                  </a:lnTo>
                  <a:lnTo>
                    <a:pt x="1177" y="1"/>
                  </a:lnTo>
                  <a:lnTo>
                    <a:pt x="780" y="398"/>
                  </a:lnTo>
                  <a:lnTo>
                    <a:pt x="38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1" name="Google Shape;831;p21"/>
            <p:cNvSpPr/>
            <p:nvPr/>
          </p:nvSpPr>
          <p:spPr>
            <a:xfrm>
              <a:off x="3335800" y="4352350"/>
              <a:ext cx="39000" cy="39025"/>
            </a:xfrm>
            <a:custGeom>
              <a:avLst/>
              <a:gdLst/>
              <a:ahLst/>
              <a:cxnLst/>
              <a:rect l="l" t="t" r="r" b="b"/>
              <a:pathLst>
                <a:path w="1560" h="1561" extrusionOk="0">
                  <a:moveTo>
                    <a:pt x="383" y="0"/>
                  </a:moveTo>
                  <a:lnTo>
                    <a:pt x="0" y="383"/>
                  </a:lnTo>
                  <a:lnTo>
                    <a:pt x="396" y="780"/>
                  </a:lnTo>
                  <a:lnTo>
                    <a:pt x="0" y="1178"/>
                  </a:lnTo>
                  <a:lnTo>
                    <a:pt x="383" y="1560"/>
                  </a:lnTo>
                  <a:lnTo>
                    <a:pt x="780" y="1163"/>
                  </a:lnTo>
                  <a:lnTo>
                    <a:pt x="1176" y="1560"/>
                  </a:lnTo>
                  <a:lnTo>
                    <a:pt x="1560" y="1178"/>
                  </a:lnTo>
                  <a:lnTo>
                    <a:pt x="1163" y="781"/>
                  </a:lnTo>
                  <a:lnTo>
                    <a:pt x="1560" y="383"/>
                  </a:lnTo>
                  <a:lnTo>
                    <a:pt x="1176" y="0"/>
                  </a:lnTo>
                  <a:lnTo>
                    <a:pt x="780" y="397"/>
                  </a:lnTo>
                  <a:lnTo>
                    <a:pt x="383"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2" name="Google Shape;832;p21"/>
            <p:cNvSpPr/>
            <p:nvPr/>
          </p:nvSpPr>
          <p:spPr>
            <a:xfrm>
              <a:off x="3384150" y="4400750"/>
              <a:ext cx="39050" cy="39000"/>
            </a:xfrm>
            <a:custGeom>
              <a:avLst/>
              <a:gdLst/>
              <a:ahLst/>
              <a:cxnLst/>
              <a:rect l="l" t="t" r="r" b="b"/>
              <a:pathLst>
                <a:path w="1562" h="1560" extrusionOk="0">
                  <a:moveTo>
                    <a:pt x="384" y="0"/>
                  </a:moveTo>
                  <a:lnTo>
                    <a:pt x="1" y="383"/>
                  </a:lnTo>
                  <a:lnTo>
                    <a:pt x="398" y="779"/>
                  </a:lnTo>
                  <a:lnTo>
                    <a:pt x="1" y="1176"/>
                  </a:lnTo>
                  <a:lnTo>
                    <a:pt x="384" y="1560"/>
                  </a:lnTo>
                  <a:lnTo>
                    <a:pt x="781" y="1163"/>
                  </a:lnTo>
                  <a:lnTo>
                    <a:pt x="1178" y="1560"/>
                  </a:lnTo>
                  <a:lnTo>
                    <a:pt x="1561" y="1176"/>
                  </a:lnTo>
                  <a:lnTo>
                    <a:pt x="1164" y="781"/>
                  </a:lnTo>
                  <a:lnTo>
                    <a:pt x="1562" y="383"/>
                  </a:lnTo>
                  <a:lnTo>
                    <a:pt x="1178" y="0"/>
                  </a:lnTo>
                  <a:lnTo>
                    <a:pt x="781" y="397"/>
                  </a:lnTo>
                  <a:lnTo>
                    <a:pt x="384"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21"/>
            <p:cNvSpPr/>
            <p:nvPr/>
          </p:nvSpPr>
          <p:spPr>
            <a:xfrm>
              <a:off x="3432550" y="4449125"/>
              <a:ext cx="39025" cy="39025"/>
            </a:xfrm>
            <a:custGeom>
              <a:avLst/>
              <a:gdLst/>
              <a:ahLst/>
              <a:cxnLst/>
              <a:rect l="l" t="t" r="r" b="b"/>
              <a:pathLst>
                <a:path w="1561" h="1561" extrusionOk="0">
                  <a:moveTo>
                    <a:pt x="384" y="1"/>
                  </a:moveTo>
                  <a:lnTo>
                    <a:pt x="0" y="383"/>
                  </a:lnTo>
                  <a:lnTo>
                    <a:pt x="397" y="780"/>
                  </a:lnTo>
                  <a:lnTo>
                    <a:pt x="0" y="1177"/>
                  </a:lnTo>
                  <a:lnTo>
                    <a:pt x="384" y="1561"/>
                  </a:lnTo>
                  <a:lnTo>
                    <a:pt x="781" y="1164"/>
                  </a:lnTo>
                  <a:lnTo>
                    <a:pt x="1178" y="1561"/>
                  </a:lnTo>
                  <a:lnTo>
                    <a:pt x="1560" y="1177"/>
                  </a:lnTo>
                  <a:lnTo>
                    <a:pt x="1163" y="780"/>
                  </a:lnTo>
                  <a:lnTo>
                    <a:pt x="1560" y="383"/>
                  </a:lnTo>
                  <a:lnTo>
                    <a:pt x="1178" y="1"/>
                  </a:lnTo>
                  <a:lnTo>
                    <a:pt x="781" y="398"/>
                  </a:lnTo>
                  <a:lnTo>
                    <a:pt x="384"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21"/>
            <p:cNvSpPr/>
            <p:nvPr/>
          </p:nvSpPr>
          <p:spPr>
            <a:xfrm>
              <a:off x="3088025" y="4213025"/>
              <a:ext cx="39025" cy="39025"/>
            </a:xfrm>
            <a:custGeom>
              <a:avLst/>
              <a:gdLst/>
              <a:ahLst/>
              <a:cxnLst/>
              <a:rect l="l" t="t" r="r" b="b"/>
              <a:pathLst>
                <a:path w="1561" h="1561" extrusionOk="0">
                  <a:moveTo>
                    <a:pt x="383" y="0"/>
                  </a:moveTo>
                  <a:lnTo>
                    <a:pt x="0" y="383"/>
                  </a:lnTo>
                  <a:lnTo>
                    <a:pt x="397" y="780"/>
                  </a:lnTo>
                  <a:lnTo>
                    <a:pt x="0" y="1178"/>
                  </a:lnTo>
                  <a:lnTo>
                    <a:pt x="383" y="1560"/>
                  </a:lnTo>
                  <a:lnTo>
                    <a:pt x="780" y="1163"/>
                  </a:lnTo>
                  <a:lnTo>
                    <a:pt x="1177" y="1560"/>
                  </a:lnTo>
                  <a:lnTo>
                    <a:pt x="1560" y="1178"/>
                  </a:lnTo>
                  <a:lnTo>
                    <a:pt x="1163" y="781"/>
                  </a:lnTo>
                  <a:lnTo>
                    <a:pt x="1560" y="383"/>
                  </a:lnTo>
                  <a:lnTo>
                    <a:pt x="1177" y="0"/>
                  </a:lnTo>
                  <a:lnTo>
                    <a:pt x="780" y="397"/>
                  </a:lnTo>
                  <a:lnTo>
                    <a:pt x="383"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21"/>
            <p:cNvSpPr/>
            <p:nvPr/>
          </p:nvSpPr>
          <p:spPr>
            <a:xfrm>
              <a:off x="3136400" y="4261425"/>
              <a:ext cx="39025" cy="39000"/>
            </a:xfrm>
            <a:custGeom>
              <a:avLst/>
              <a:gdLst/>
              <a:ahLst/>
              <a:cxnLst/>
              <a:rect l="l" t="t" r="r" b="b"/>
              <a:pathLst>
                <a:path w="1561" h="1560" extrusionOk="0">
                  <a:moveTo>
                    <a:pt x="383" y="0"/>
                  </a:moveTo>
                  <a:lnTo>
                    <a:pt x="1" y="383"/>
                  </a:lnTo>
                  <a:lnTo>
                    <a:pt x="398" y="779"/>
                  </a:lnTo>
                  <a:lnTo>
                    <a:pt x="1" y="1177"/>
                  </a:lnTo>
                  <a:lnTo>
                    <a:pt x="383" y="1560"/>
                  </a:lnTo>
                  <a:lnTo>
                    <a:pt x="780" y="1163"/>
                  </a:lnTo>
                  <a:lnTo>
                    <a:pt x="1177" y="1560"/>
                  </a:lnTo>
                  <a:lnTo>
                    <a:pt x="1561" y="1177"/>
                  </a:lnTo>
                  <a:lnTo>
                    <a:pt x="1164" y="781"/>
                  </a:lnTo>
                  <a:lnTo>
                    <a:pt x="1561" y="383"/>
                  </a:lnTo>
                  <a:lnTo>
                    <a:pt x="1177" y="0"/>
                  </a:lnTo>
                  <a:lnTo>
                    <a:pt x="780" y="397"/>
                  </a:lnTo>
                  <a:lnTo>
                    <a:pt x="383"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21"/>
            <p:cNvSpPr/>
            <p:nvPr/>
          </p:nvSpPr>
          <p:spPr>
            <a:xfrm>
              <a:off x="3184775" y="4309800"/>
              <a:ext cx="39025" cy="39025"/>
            </a:xfrm>
            <a:custGeom>
              <a:avLst/>
              <a:gdLst/>
              <a:ahLst/>
              <a:cxnLst/>
              <a:rect l="l" t="t" r="r" b="b"/>
              <a:pathLst>
                <a:path w="1561" h="1561" extrusionOk="0">
                  <a:moveTo>
                    <a:pt x="384" y="1"/>
                  </a:moveTo>
                  <a:lnTo>
                    <a:pt x="0" y="383"/>
                  </a:lnTo>
                  <a:lnTo>
                    <a:pt x="397" y="780"/>
                  </a:lnTo>
                  <a:lnTo>
                    <a:pt x="0" y="1177"/>
                  </a:lnTo>
                  <a:lnTo>
                    <a:pt x="384" y="1561"/>
                  </a:lnTo>
                  <a:lnTo>
                    <a:pt x="781" y="1164"/>
                  </a:lnTo>
                  <a:lnTo>
                    <a:pt x="1178" y="1561"/>
                  </a:lnTo>
                  <a:lnTo>
                    <a:pt x="1560" y="1177"/>
                  </a:lnTo>
                  <a:lnTo>
                    <a:pt x="1163" y="780"/>
                  </a:lnTo>
                  <a:lnTo>
                    <a:pt x="1560" y="383"/>
                  </a:lnTo>
                  <a:lnTo>
                    <a:pt x="1178" y="1"/>
                  </a:lnTo>
                  <a:lnTo>
                    <a:pt x="781" y="398"/>
                  </a:lnTo>
                  <a:lnTo>
                    <a:pt x="384"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21"/>
            <p:cNvSpPr/>
            <p:nvPr/>
          </p:nvSpPr>
          <p:spPr>
            <a:xfrm>
              <a:off x="3233175" y="4358200"/>
              <a:ext cx="39000" cy="39025"/>
            </a:xfrm>
            <a:custGeom>
              <a:avLst/>
              <a:gdLst/>
              <a:ahLst/>
              <a:cxnLst/>
              <a:rect l="l" t="t" r="r" b="b"/>
              <a:pathLst>
                <a:path w="1560" h="1561" extrusionOk="0">
                  <a:moveTo>
                    <a:pt x="384" y="0"/>
                  </a:moveTo>
                  <a:lnTo>
                    <a:pt x="0" y="383"/>
                  </a:lnTo>
                  <a:lnTo>
                    <a:pt x="397" y="780"/>
                  </a:lnTo>
                  <a:lnTo>
                    <a:pt x="0" y="1177"/>
                  </a:lnTo>
                  <a:lnTo>
                    <a:pt x="384" y="1560"/>
                  </a:lnTo>
                  <a:lnTo>
                    <a:pt x="781" y="1163"/>
                  </a:lnTo>
                  <a:lnTo>
                    <a:pt x="1177" y="1560"/>
                  </a:lnTo>
                  <a:lnTo>
                    <a:pt x="1560" y="1177"/>
                  </a:lnTo>
                  <a:lnTo>
                    <a:pt x="1163" y="780"/>
                  </a:lnTo>
                  <a:lnTo>
                    <a:pt x="1560" y="383"/>
                  </a:lnTo>
                  <a:lnTo>
                    <a:pt x="1177" y="0"/>
                  </a:lnTo>
                  <a:lnTo>
                    <a:pt x="781" y="397"/>
                  </a:lnTo>
                  <a:lnTo>
                    <a:pt x="384"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21"/>
            <p:cNvSpPr/>
            <p:nvPr/>
          </p:nvSpPr>
          <p:spPr>
            <a:xfrm>
              <a:off x="3281550" y="4406550"/>
              <a:ext cx="39025" cy="39025"/>
            </a:xfrm>
            <a:custGeom>
              <a:avLst/>
              <a:gdLst/>
              <a:ahLst/>
              <a:cxnLst/>
              <a:rect l="l" t="t" r="r" b="b"/>
              <a:pathLst>
                <a:path w="1561" h="1561" extrusionOk="0">
                  <a:moveTo>
                    <a:pt x="384" y="1"/>
                  </a:moveTo>
                  <a:lnTo>
                    <a:pt x="1" y="384"/>
                  </a:lnTo>
                  <a:lnTo>
                    <a:pt x="398" y="781"/>
                  </a:lnTo>
                  <a:lnTo>
                    <a:pt x="1" y="1178"/>
                  </a:lnTo>
                  <a:lnTo>
                    <a:pt x="384" y="1561"/>
                  </a:lnTo>
                  <a:lnTo>
                    <a:pt x="781" y="1165"/>
                  </a:lnTo>
                  <a:lnTo>
                    <a:pt x="1178" y="1561"/>
                  </a:lnTo>
                  <a:lnTo>
                    <a:pt x="1560" y="1178"/>
                  </a:lnTo>
                  <a:lnTo>
                    <a:pt x="1164" y="781"/>
                  </a:lnTo>
                  <a:lnTo>
                    <a:pt x="1560" y="384"/>
                  </a:lnTo>
                  <a:lnTo>
                    <a:pt x="1178" y="1"/>
                  </a:lnTo>
                  <a:lnTo>
                    <a:pt x="781" y="398"/>
                  </a:lnTo>
                  <a:lnTo>
                    <a:pt x="384"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21"/>
            <p:cNvSpPr/>
            <p:nvPr/>
          </p:nvSpPr>
          <p:spPr>
            <a:xfrm>
              <a:off x="3329950" y="4454950"/>
              <a:ext cx="39025" cy="39025"/>
            </a:xfrm>
            <a:custGeom>
              <a:avLst/>
              <a:gdLst/>
              <a:ahLst/>
              <a:cxnLst/>
              <a:rect l="l" t="t" r="r" b="b"/>
              <a:pathLst>
                <a:path w="1561" h="1561" extrusionOk="0">
                  <a:moveTo>
                    <a:pt x="383" y="1"/>
                  </a:moveTo>
                  <a:lnTo>
                    <a:pt x="0" y="384"/>
                  </a:lnTo>
                  <a:lnTo>
                    <a:pt x="397" y="781"/>
                  </a:lnTo>
                  <a:lnTo>
                    <a:pt x="0" y="1178"/>
                  </a:lnTo>
                  <a:lnTo>
                    <a:pt x="383" y="1560"/>
                  </a:lnTo>
                  <a:lnTo>
                    <a:pt x="781" y="1163"/>
                  </a:lnTo>
                  <a:lnTo>
                    <a:pt x="1177" y="1560"/>
                  </a:lnTo>
                  <a:lnTo>
                    <a:pt x="1560" y="1178"/>
                  </a:lnTo>
                  <a:lnTo>
                    <a:pt x="1163" y="781"/>
                  </a:lnTo>
                  <a:lnTo>
                    <a:pt x="1560" y="384"/>
                  </a:lnTo>
                  <a:lnTo>
                    <a:pt x="1177" y="1"/>
                  </a:lnTo>
                  <a:lnTo>
                    <a:pt x="780" y="397"/>
                  </a:lnTo>
                  <a:lnTo>
                    <a:pt x="38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21"/>
            <p:cNvSpPr/>
            <p:nvPr/>
          </p:nvSpPr>
          <p:spPr>
            <a:xfrm>
              <a:off x="3378325" y="4503350"/>
              <a:ext cx="39025" cy="39000"/>
            </a:xfrm>
            <a:custGeom>
              <a:avLst/>
              <a:gdLst/>
              <a:ahLst/>
              <a:cxnLst/>
              <a:rect l="l" t="t" r="r" b="b"/>
              <a:pathLst>
                <a:path w="1561" h="1560" extrusionOk="0">
                  <a:moveTo>
                    <a:pt x="383" y="0"/>
                  </a:moveTo>
                  <a:lnTo>
                    <a:pt x="1" y="383"/>
                  </a:lnTo>
                  <a:lnTo>
                    <a:pt x="398" y="780"/>
                  </a:lnTo>
                  <a:lnTo>
                    <a:pt x="1" y="1177"/>
                  </a:lnTo>
                  <a:lnTo>
                    <a:pt x="383" y="1560"/>
                  </a:lnTo>
                  <a:lnTo>
                    <a:pt x="780" y="1163"/>
                  </a:lnTo>
                  <a:lnTo>
                    <a:pt x="1177" y="1560"/>
                  </a:lnTo>
                  <a:lnTo>
                    <a:pt x="1561" y="1177"/>
                  </a:lnTo>
                  <a:lnTo>
                    <a:pt x="1164" y="780"/>
                  </a:lnTo>
                  <a:lnTo>
                    <a:pt x="1561" y="384"/>
                  </a:lnTo>
                  <a:lnTo>
                    <a:pt x="1177" y="0"/>
                  </a:lnTo>
                  <a:lnTo>
                    <a:pt x="780" y="397"/>
                  </a:lnTo>
                  <a:lnTo>
                    <a:pt x="383"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841" name="Google Shape;841;p21"/>
          <p:cNvGrpSpPr/>
          <p:nvPr/>
        </p:nvGrpSpPr>
        <p:grpSpPr>
          <a:xfrm>
            <a:off x="8769625" y="3768025"/>
            <a:ext cx="229075" cy="1063850"/>
            <a:chOff x="6963625" y="2302750"/>
            <a:chExt cx="229075" cy="1063850"/>
          </a:xfrm>
        </p:grpSpPr>
        <p:sp>
          <p:nvSpPr>
            <p:cNvPr id="842" name="Google Shape;842;p21"/>
            <p:cNvSpPr/>
            <p:nvPr/>
          </p:nvSpPr>
          <p:spPr>
            <a:xfrm>
              <a:off x="6963625" y="2302750"/>
              <a:ext cx="229075" cy="137775"/>
            </a:xfrm>
            <a:custGeom>
              <a:avLst/>
              <a:gdLst/>
              <a:ahLst/>
              <a:cxnLst/>
              <a:rect l="l" t="t" r="r" b="b"/>
              <a:pathLst>
                <a:path w="9163" h="5511" extrusionOk="0">
                  <a:moveTo>
                    <a:pt x="4582" y="1"/>
                  </a:moveTo>
                  <a:lnTo>
                    <a:pt x="1" y="4582"/>
                  </a:lnTo>
                  <a:lnTo>
                    <a:pt x="930" y="5511"/>
                  </a:lnTo>
                  <a:lnTo>
                    <a:pt x="4582" y="1860"/>
                  </a:lnTo>
                  <a:lnTo>
                    <a:pt x="8232" y="5511"/>
                  </a:lnTo>
                  <a:lnTo>
                    <a:pt x="9162" y="4582"/>
                  </a:lnTo>
                  <a:lnTo>
                    <a:pt x="4582"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21"/>
            <p:cNvSpPr/>
            <p:nvPr/>
          </p:nvSpPr>
          <p:spPr>
            <a:xfrm>
              <a:off x="6963625" y="2405625"/>
              <a:ext cx="229075" cy="137800"/>
            </a:xfrm>
            <a:custGeom>
              <a:avLst/>
              <a:gdLst/>
              <a:ahLst/>
              <a:cxnLst/>
              <a:rect l="l" t="t" r="r" b="b"/>
              <a:pathLst>
                <a:path w="9163" h="5512" extrusionOk="0">
                  <a:moveTo>
                    <a:pt x="4582" y="1"/>
                  </a:moveTo>
                  <a:lnTo>
                    <a:pt x="1" y="4582"/>
                  </a:lnTo>
                  <a:lnTo>
                    <a:pt x="930" y="5512"/>
                  </a:lnTo>
                  <a:lnTo>
                    <a:pt x="4582" y="1861"/>
                  </a:lnTo>
                  <a:lnTo>
                    <a:pt x="8232" y="5512"/>
                  </a:lnTo>
                  <a:lnTo>
                    <a:pt x="9162" y="4582"/>
                  </a:lnTo>
                  <a:lnTo>
                    <a:pt x="4582"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21"/>
            <p:cNvSpPr/>
            <p:nvPr/>
          </p:nvSpPr>
          <p:spPr>
            <a:xfrm>
              <a:off x="6963625" y="2508550"/>
              <a:ext cx="229075" cy="137800"/>
            </a:xfrm>
            <a:custGeom>
              <a:avLst/>
              <a:gdLst/>
              <a:ahLst/>
              <a:cxnLst/>
              <a:rect l="l" t="t" r="r" b="b"/>
              <a:pathLst>
                <a:path w="9163" h="5512" extrusionOk="0">
                  <a:moveTo>
                    <a:pt x="4582" y="0"/>
                  </a:moveTo>
                  <a:lnTo>
                    <a:pt x="1" y="4581"/>
                  </a:lnTo>
                  <a:lnTo>
                    <a:pt x="930" y="5511"/>
                  </a:lnTo>
                  <a:lnTo>
                    <a:pt x="4582" y="1859"/>
                  </a:lnTo>
                  <a:lnTo>
                    <a:pt x="8232" y="5511"/>
                  </a:lnTo>
                  <a:lnTo>
                    <a:pt x="9162" y="4581"/>
                  </a:lnTo>
                  <a:lnTo>
                    <a:pt x="4582"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21"/>
            <p:cNvSpPr/>
            <p:nvPr/>
          </p:nvSpPr>
          <p:spPr>
            <a:xfrm>
              <a:off x="6963625" y="2611450"/>
              <a:ext cx="229075" cy="137775"/>
            </a:xfrm>
            <a:custGeom>
              <a:avLst/>
              <a:gdLst/>
              <a:ahLst/>
              <a:cxnLst/>
              <a:rect l="l" t="t" r="r" b="b"/>
              <a:pathLst>
                <a:path w="9163" h="5511" extrusionOk="0">
                  <a:moveTo>
                    <a:pt x="4582" y="0"/>
                  </a:moveTo>
                  <a:lnTo>
                    <a:pt x="1" y="4581"/>
                  </a:lnTo>
                  <a:lnTo>
                    <a:pt x="930" y="5510"/>
                  </a:lnTo>
                  <a:lnTo>
                    <a:pt x="4582" y="1860"/>
                  </a:lnTo>
                  <a:lnTo>
                    <a:pt x="8232" y="5510"/>
                  </a:lnTo>
                  <a:lnTo>
                    <a:pt x="9162" y="4581"/>
                  </a:lnTo>
                  <a:lnTo>
                    <a:pt x="4582"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21"/>
            <p:cNvSpPr/>
            <p:nvPr/>
          </p:nvSpPr>
          <p:spPr>
            <a:xfrm>
              <a:off x="6963625" y="2714325"/>
              <a:ext cx="229075" cy="137800"/>
            </a:xfrm>
            <a:custGeom>
              <a:avLst/>
              <a:gdLst/>
              <a:ahLst/>
              <a:cxnLst/>
              <a:rect l="l" t="t" r="r" b="b"/>
              <a:pathLst>
                <a:path w="9163" h="5512" extrusionOk="0">
                  <a:moveTo>
                    <a:pt x="4582" y="1"/>
                  </a:moveTo>
                  <a:lnTo>
                    <a:pt x="1" y="4581"/>
                  </a:lnTo>
                  <a:lnTo>
                    <a:pt x="930" y="5511"/>
                  </a:lnTo>
                  <a:lnTo>
                    <a:pt x="4582" y="1861"/>
                  </a:lnTo>
                  <a:lnTo>
                    <a:pt x="8232" y="5511"/>
                  </a:lnTo>
                  <a:lnTo>
                    <a:pt x="9162" y="4581"/>
                  </a:lnTo>
                  <a:lnTo>
                    <a:pt x="4582"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21"/>
            <p:cNvSpPr/>
            <p:nvPr/>
          </p:nvSpPr>
          <p:spPr>
            <a:xfrm>
              <a:off x="6963625" y="2817225"/>
              <a:ext cx="229075" cy="137800"/>
            </a:xfrm>
            <a:custGeom>
              <a:avLst/>
              <a:gdLst/>
              <a:ahLst/>
              <a:cxnLst/>
              <a:rect l="l" t="t" r="r" b="b"/>
              <a:pathLst>
                <a:path w="9163" h="5512" extrusionOk="0">
                  <a:moveTo>
                    <a:pt x="4582" y="1"/>
                  </a:moveTo>
                  <a:lnTo>
                    <a:pt x="1" y="4582"/>
                  </a:lnTo>
                  <a:lnTo>
                    <a:pt x="930" y="5512"/>
                  </a:lnTo>
                  <a:lnTo>
                    <a:pt x="4582" y="1860"/>
                  </a:lnTo>
                  <a:lnTo>
                    <a:pt x="8232" y="5512"/>
                  </a:lnTo>
                  <a:lnTo>
                    <a:pt x="9162" y="4582"/>
                  </a:lnTo>
                  <a:lnTo>
                    <a:pt x="4582"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21"/>
            <p:cNvSpPr/>
            <p:nvPr/>
          </p:nvSpPr>
          <p:spPr>
            <a:xfrm>
              <a:off x="6963625" y="2920100"/>
              <a:ext cx="229075" cy="137800"/>
            </a:xfrm>
            <a:custGeom>
              <a:avLst/>
              <a:gdLst/>
              <a:ahLst/>
              <a:cxnLst/>
              <a:rect l="l" t="t" r="r" b="b"/>
              <a:pathLst>
                <a:path w="9163" h="5512" extrusionOk="0">
                  <a:moveTo>
                    <a:pt x="4582" y="1"/>
                  </a:moveTo>
                  <a:lnTo>
                    <a:pt x="1" y="4583"/>
                  </a:lnTo>
                  <a:lnTo>
                    <a:pt x="930" y="5512"/>
                  </a:lnTo>
                  <a:lnTo>
                    <a:pt x="4582" y="1861"/>
                  </a:lnTo>
                  <a:lnTo>
                    <a:pt x="8232" y="5512"/>
                  </a:lnTo>
                  <a:lnTo>
                    <a:pt x="9162" y="4583"/>
                  </a:lnTo>
                  <a:lnTo>
                    <a:pt x="4582"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21"/>
            <p:cNvSpPr/>
            <p:nvPr/>
          </p:nvSpPr>
          <p:spPr>
            <a:xfrm>
              <a:off x="6963625" y="3023025"/>
              <a:ext cx="229075" cy="137800"/>
            </a:xfrm>
            <a:custGeom>
              <a:avLst/>
              <a:gdLst/>
              <a:ahLst/>
              <a:cxnLst/>
              <a:rect l="l" t="t" r="r" b="b"/>
              <a:pathLst>
                <a:path w="9163" h="5512" extrusionOk="0">
                  <a:moveTo>
                    <a:pt x="4582" y="0"/>
                  </a:moveTo>
                  <a:lnTo>
                    <a:pt x="1" y="4581"/>
                  </a:lnTo>
                  <a:lnTo>
                    <a:pt x="930" y="5511"/>
                  </a:lnTo>
                  <a:lnTo>
                    <a:pt x="4582" y="1860"/>
                  </a:lnTo>
                  <a:lnTo>
                    <a:pt x="8232" y="5511"/>
                  </a:lnTo>
                  <a:lnTo>
                    <a:pt x="9162" y="4581"/>
                  </a:lnTo>
                  <a:lnTo>
                    <a:pt x="4582"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21"/>
            <p:cNvSpPr/>
            <p:nvPr/>
          </p:nvSpPr>
          <p:spPr>
            <a:xfrm>
              <a:off x="6963625" y="3125925"/>
              <a:ext cx="229075" cy="137775"/>
            </a:xfrm>
            <a:custGeom>
              <a:avLst/>
              <a:gdLst/>
              <a:ahLst/>
              <a:cxnLst/>
              <a:rect l="l" t="t" r="r" b="b"/>
              <a:pathLst>
                <a:path w="9163" h="5511" extrusionOk="0">
                  <a:moveTo>
                    <a:pt x="4582" y="0"/>
                  </a:moveTo>
                  <a:lnTo>
                    <a:pt x="1" y="4581"/>
                  </a:lnTo>
                  <a:lnTo>
                    <a:pt x="930" y="5510"/>
                  </a:lnTo>
                  <a:lnTo>
                    <a:pt x="4582" y="1860"/>
                  </a:lnTo>
                  <a:lnTo>
                    <a:pt x="8232" y="5510"/>
                  </a:lnTo>
                  <a:lnTo>
                    <a:pt x="9162" y="4581"/>
                  </a:lnTo>
                  <a:lnTo>
                    <a:pt x="4582"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21"/>
            <p:cNvSpPr/>
            <p:nvPr/>
          </p:nvSpPr>
          <p:spPr>
            <a:xfrm>
              <a:off x="6963625" y="3228800"/>
              <a:ext cx="229075" cy="137800"/>
            </a:xfrm>
            <a:custGeom>
              <a:avLst/>
              <a:gdLst/>
              <a:ahLst/>
              <a:cxnLst/>
              <a:rect l="l" t="t" r="r" b="b"/>
              <a:pathLst>
                <a:path w="9163" h="5512" extrusionOk="0">
                  <a:moveTo>
                    <a:pt x="4582" y="1"/>
                  </a:moveTo>
                  <a:lnTo>
                    <a:pt x="1" y="4581"/>
                  </a:lnTo>
                  <a:lnTo>
                    <a:pt x="930" y="5512"/>
                  </a:lnTo>
                  <a:lnTo>
                    <a:pt x="4582" y="1861"/>
                  </a:lnTo>
                  <a:lnTo>
                    <a:pt x="8232" y="5512"/>
                  </a:lnTo>
                  <a:lnTo>
                    <a:pt x="9162" y="4581"/>
                  </a:lnTo>
                  <a:lnTo>
                    <a:pt x="4582"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52" name="Google Shape;852;p21"/>
          <p:cNvSpPr/>
          <p:nvPr/>
        </p:nvSpPr>
        <p:spPr>
          <a:xfrm>
            <a:off x="0" y="0"/>
            <a:ext cx="1034061" cy="1034061"/>
          </a:xfrm>
          <a:custGeom>
            <a:avLst/>
            <a:gdLst/>
            <a:ahLst/>
            <a:cxnLst/>
            <a:rect l="l" t="t" r="r" b="b"/>
            <a:pathLst>
              <a:path w="19840" h="19840" extrusionOk="0">
                <a:moveTo>
                  <a:pt x="0" y="0"/>
                </a:moveTo>
                <a:lnTo>
                  <a:pt x="0" y="19840"/>
                </a:lnTo>
                <a:lnTo>
                  <a:pt x="19840" y="0"/>
                </a:lnTo>
                <a:close/>
              </a:path>
            </a:pathLst>
          </a:custGeom>
          <a:solidFill>
            <a:srgbClr val="FE524D">
              <a:alpha val="45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21"/>
          <p:cNvSpPr/>
          <p:nvPr/>
        </p:nvSpPr>
        <p:spPr>
          <a:xfrm>
            <a:off x="191050" y="231175"/>
            <a:ext cx="1034061" cy="1034061"/>
          </a:xfrm>
          <a:custGeom>
            <a:avLst/>
            <a:gdLst/>
            <a:ahLst/>
            <a:cxnLst/>
            <a:rect l="l" t="t" r="r" b="b"/>
            <a:pathLst>
              <a:path w="19840" h="19840" extrusionOk="0">
                <a:moveTo>
                  <a:pt x="0" y="0"/>
                </a:moveTo>
                <a:lnTo>
                  <a:pt x="0" y="19840"/>
                </a:lnTo>
                <a:lnTo>
                  <a:pt x="19840" y="0"/>
                </a:lnTo>
                <a:close/>
              </a:path>
            </a:pathLst>
          </a:custGeom>
          <a:solidFill>
            <a:srgbClr val="99D7EF">
              <a:alpha val="5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ítulo y cuerpo 1">
  <p:cSld name="TITLE_AND_BODY_2">
    <p:spTree>
      <p:nvGrpSpPr>
        <p:cNvPr id="1" name="Shape 854"/>
        <p:cNvGrpSpPr/>
        <p:nvPr/>
      </p:nvGrpSpPr>
      <p:grpSpPr>
        <a:xfrm>
          <a:off x="0" y="0"/>
          <a:ext cx="0" cy="0"/>
          <a:chOff x="0" y="0"/>
          <a:chExt cx="0" cy="0"/>
        </a:xfrm>
      </p:grpSpPr>
      <p:sp>
        <p:nvSpPr>
          <p:cNvPr id="855" name="Google Shape;855;p22"/>
          <p:cNvSpPr/>
          <p:nvPr/>
        </p:nvSpPr>
        <p:spPr>
          <a:xfrm>
            <a:off x="450" y="-42050"/>
            <a:ext cx="5860200" cy="5185500"/>
          </a:xfrm>
          <a:prstGeom prst="rtTriangle">
            <a:avLst/>
          </a:prstGeom>
          <a:solidFill>
            <a:srgbClr val="99D7EF">
              <a:alpha val="5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22"/>
          <p:cNvSpPr/>
          <p:nvPr/>
        </p:nvSpPr>
        <p:spPr>
          <a:xfrm>
            <a:off x="-1034350" y="3669800"/>
            <a:ext cx="1885125" cy="1885125"/>
          </a:xfrm>
          <a:custGeom>
            <a:avLst/>
            <a:gdLst/>
            <a:ahLst/>
            <a:cxnLst/>
            <a:rect l="l" t="t" r="r" b="b"/>
            <a:pathLst>
              <a:path w="75405" h="75405" extrusionOk="0">
                <a:moveTo>
                  <a:pt x="37634" y="0"/>
                </a:moveTo>
                <a:cubicBezTo>
                  <a:pt x="37270" y="0"/>
                  <a:pt x="36976" y="295"/>
                  <a:pt x="36976" y="657"/>
                </a:cubicBezTo>
                <a:cubicBezTo>
                  <a:pt x="36976" y="1021"/>
                  <a:pt x="37270" y="1315"/>
                  <a:pt x="37634" y="1315"/>
                </a:cubicBezTo>
                <a:lnTo>
                  <a:pt x="37702" y="1315"/>
                </a:lnTo>
                <a:cubicBezTo>
                  <a:pt x="38544" y="1315"/>
                  <a:pt x="39394" y="1345"/>
                  <a:pt x="40230" y="1401"/>
                </a:cubicBezTo>
                <a:cubicBezTo>
                  <a:pt x="40245" y="1403"/>
                  <a:pt x="40260" y="1403"/>
                  <a:pt x="40276" y="1403"/>
                </a:cubicBezTo>
                <a:cubicBezTo>
                  <a:pt x="40629" y="1401"/>
                  <a:pt x="40919" y="1121"/>
                  <a:pt x="40931" y="767"/>
                </a:cubicBezTo>
                <a:cubicBezTo>
                  <a:pt x="40942" y="415"/>
                  <a:pt x="40672" y="114"/>
                  <a:pt x="40320" y="90"/>
                </a:cubicBezTo>
                <a:cubicBezTo>
                  <a:pt x="39454" y="30"/>
                  <a:pt x="38574" y="0"/>
                  <a:pt x="37702" y="0"/>
                </a:cubicBezTo>
                <a:close/>
                <a:moveTo>
                  <a:pt x="34992" y="98"/>
                </a:moveTo>
                <a:cubicBezTo>
                  <a:pt x="34976" y="98"/>
                  <a:pt x="34960" y="99"/>
                  <a:pt x="34943" y="100"/>
                </a:cubicBezTo>
                <a:cubicBezTo>
                  <a:pt x="34052" y="164"/>
                  <a:pt x="33152" y="262"/>
                  <a:pt x="32269" y="389"/>
                </a:cubicBezTo>
                <a:cubicBezTo>
                  <a:pt x="31928" y="438"/>
                  <a:pt x="31682" y="742"/>
                  <a:pt x="31706" y="1086"/>
                </a:cubicBezTo>
                <a:cubicBezTo>
                  <a:pt x="31730" y="1430"/>
                  <a:pt x="32018" y="1697"/>
                  <a:pt x="32362" y="1697"/>
                </a:cubicBezTo>
                <a:cubicBezTo>
                  <a:pt x="32393" y="1697"/>
                  <a:pt x="32426" y="1695"/>
                  <a:pt x="32457" y="1691"/>
                </a:cubicBezTo>
                <a:cubicBezTo>
                  <a:pt x="33309" y="1568"/>
                  <a:pt x="34177" y="1473"/>
                  <a:pt x="35039" y="1411"/>
                </a:cubicBezTo>
                <a:cubicBezTo>
                  <a:pt x="35401" y="1385"/>
                  <a:pt x="35673" y="1070"/>
                  <a:pt x="35647" y="707"/>
                </a:cubicBezTo>
                <a:cubicBezTo>
                  <a:pt x="35622" y="362"/>
                  <a:pt x="35334" y="98"/>
                  <a:pt x="34992" y="98"/>
                </a:cubicBezTo>
                <a:close/>
                <a:moveTo>
                  <a:pt x="42905" y="362"/>
                </a:moveTo>
                <a:cubicBezTo>
                  <a:pt x="42581" y="362"/>
                  <a:pt x="42299" y="599"/>
                  <a:pt x="42253" y="928"/>
                </a:cubicBezTo>
                <a:cubicBezTo>
                  <a:pt x="42202" y="1288"/>
                  <a:pt x="42453" y="1621"/>
                  <a:pt x="42813" y="1671"/>
                </a:cubicBezTo>
                <a:cubicBezTo>
                  <a:pt x="43667" y="1792"/>
                  <a:pt x="44528" y="1943"/>
                  <a:pt x="45370" y="2124"/>
                </a:cubicBezTo>
                <a:cubicBezTo>
                  <a:pt x="45415" y="2134"/>
                  <a:pt x="45462" y="2139"/>
                  <a:pt x="45508" y="2139"/>
                </a:cubicBezTo>
                <a:cubicBezTo>
                  <a:pt x="45844" y="2137"/>
                  <a:pt x="46126" y="1884"/>
                  <a:pt x="46161" y="1550"/>
                </a:cubicBezTo>
                <a:cubicBezTo>
                  <a:pt x="46195" y="1215"/>
                  <a:pt x="45974" y="908"/>
                  <a:pt x="45646" y="838"/>
                </a:cubicBezTo>
                <a:cubicBezTo>
                  <a:pt x="44773" y="651"/>
                  <a:pt x="43882" y="493"/>
                  <a:pt x="42996" y="368"/>
                </a:cubicBezTo>
                <a:cubicBezTo>
                  <a:pt x="42965" y="364"/>
                  <a:pt x="42935" y="362"/>
                  <a:pt x="42905" y="362"/>
                </a:cubicBezTo>
                <a:close/>
                <a:moveTo>
                  <a:pt x="29768" y="852"/>
                </a:moveTo>
                <a:cubicBezTo>
                  <a:pt x="29720" y="852"/>
                  <a:pt x="29671" y="857"/>
                  <a:pt x="29622" y="868"/>
                </a:cubicBezTo>
                <a:cubicBezTo>
                  <a:pt x="28747" y="1059"/>
                  <a:pt x="27870" y="1284"/>
                  <a:pt x="27016" y="1537"/>
                </a:cubicBezTo>
                <a:cubicBezTo>
                  <a:pt x="26701" y="1629"/>
                  <a:pt x="26502" y="1937"/>
                  <a:pt x="26549" y="2262"/>
                </a:cubicBezTo>
                <a:cubicBezTo>
                  <a:pt x="26595" y="2585"/>
                  <a:pt x="26874" y="2825"/>
                  <a:pt x="27201" y="2825"/>
                </a:cubicBezTo>
                <a:cubicBezTo>
                  <a:pt x="27264" y="2825"/>
                  <a:pt x="27327" y="2816"/>
                  <a:pt x="27387" y="2797"/>
                </a:cubicBezTo>
                <a:cubicBezTo>
                  <a:pt x="28213" y="2554"/>
                  <a:pt x="29059" y="2337"/>
                  <a:pt x="29902" y="2153"/>
                </a:cubicBezTo>
                <a:cubicBezTo>
                  <a:pt x="30259" y="2078"/>
                  <a:pt x="30487" y="1725"/>
                  <a:pt x="30408" y="1369"/>
                </a:cubicBezTo>
                <a:cubicBezTo>
                  <a:pt x="30341" y="1061"/>
                  <a:pt x="30070" y="852"/>
                  <a:pt x="29768" y="852"/>
                </a:cubicBezTo>
                <a:close/>
                <a:moveTo>
                  <a:pt x="48088" y="1475"/>
                </a:moveTo>
                <a:cubicBezTo>
                  <a:pt x="47802" y="1475"/>
                  <a:pt x="47541" y="1663"/>
                  <a:pt x="47457" y="1949"/>
                </a:cubicBezTo>
                <a:cubicBezTo>
                  <a:pt x="47357" y="2290"/>
                  <a:pt x="47548" y="2650"/>
                  <a:pt x="47886" y="2758"/>
                </a:cubicBezTo>
                <a:cubicBezTo>
                  <a:pt x="48713" y="2999"/>
                  <a:pt x="49542" y="3274"/>
                  <a:pt x="50352" y="3573"/>
                </a:cubicBezTo>
                <a:cubicBezTo>
                  <a:pt x="50425" y="3601"/>
                  <a:pt x="50502" y="3614"/>
                  <a:pt x="50581" y="3615"/>
                </a:cubicBezTo>
                <a:cubicBezTo>
                  <a:pt x="50582" y="3615"/>
                  <a:pt x="50583" y="3615"/>
                  <a:pt x="50583" y="3615"/>
                </a:cubicBezTo>
                <a:cubicBezTo>
                  <a:pt x="50901" y="3615"/>
                  <a:pt x="51173" y="3387"/>
                  <a:pt x="51230" y="3074"/>
                </a:cubicBezTo>
                <a:cubicBezTo>
                  <a:pt x="51285" y="2760"/>
                  <a:pt x="51109" y="2451"/>
                  <a:pt x="50809" y="2340"/>
                </a:cubicBezTo>
                <a:cubicBezTo>
                  <a:pt x="49970" y="2030"/>
                  <a:pt x="49111" y="1746"/>
                  <a:pt x="48254" y="1497"/>
                </a:cubicBezTo>
                <a:cubicBezTo>
                  <a:pt x="48199" y="1482"/>
                  <a:pt x="48143" y="1475"/>
                  <a:pt x="48088" y="1475"/>
                </a:cubicBezTo>
                <a:close/>
                <a:moveTo>
                  <a:pt x="24687" y="2351"/>
                </a:moveTo>
                <a:cubicBezTo>
                  <a:pt x="24612" y="2351"/>
                  <a:pt x="24537" y="2363"/>
                  <a:pt x="24462" y="2390"/>
                </a:cubicBezTo>
                <a:cubicBezTo>
                  <a:pt x="23628" y="2704"/>
                  <a:pt x="22793" y="3052"/>
                  <a:pt x="21983" y="3424"/>
                </a:cubicBezTo>
                <a:cubicBezTo>
                  <a:pt x="21701" y="3553"/>
                  <a:pt x="21548" y="3860"/>
                  <a:pt x="21614" y="4162"/>
                </a:cubicBezTo>
                <a:cubicBezTo>
                  <a:pt x="21681" y="4464"/>
                  <a:pt x="21948" y="4679"/>
                  <a:pt x="22257" y="4679"/>
                </a:cubicBezTo>
                <a:cubicBezTo>
                  <a:pt x="22352" y="4679"/>
                  <a:pt x="22445" y="4658"/>
                  <a:pt x="22530" y="4620"/>
                </a:cubicBezTo>
                <a:cubicBezTo>
                  <a:pt x="23313" y="4259"/>
                  <a:pt x="24119" y="3924"/>
                  <a:pt x="24925" y="3622"/>
                </a:cubicBezTo>
                <a:cubicBezTo>
                  <a:pt x="25261" y="3492"/>
                  <a:pt x="25430" y="3115"/>
                  <a:pt x="25304" y="2777"/>
                </a:cubicBezTo>
                <a:cubicBezTo>
                  <a:pt x="25204" y="2514"/>
                  <a:pt x="24954" y="2351"/>
                  <a:pt x="24687" y="2351"/>
                </a:cubicBezTo>
                <a:close/>
                <a:moveTo>
                  <a:pt x="53027" y="3309"/>
                </a:moveTo>
                <a:cubicBezTo>
                  <a:pt x="52778" y="3309"/>
                  <a:pt x="52538" y="3452"/>
                  <a:pt x="52428" y="3694"/>
                </a:cubicBezTo>
                <a:cubicBezTo>
                  <a:pt x="52278" y="4024"/>
                  <a:pt x="52425" y="4414"/>
                  <a:pt x="52755" y="4564"/>
                </a:cubicBezTo>
                <a:cubicBezTo>
                  <a:pt x="53539" y="4921"/>
                  <a:pt x="54322" y="5311"/>
                  <a:pt x="55080" y="5725"/>
                </a:cubicBezTo>
                <a:cubicBezTo>
                  <a:pt x="55176" y="5778"/>
                  <a:pt x="55285" y="5805"/>
                  <a:pt x="55395" y="5805"/>
                </a:cubicBezTo>
                <a:cubicBezTo>
                  <a:pt x="55695" y="5805"/>
                  <a:pt x="55958" y="5601"/>
                  <a:pt x="56032" y="5310"/>
                </a:cubicBezTo>
                <a:cubicBezTo>
                  <a:pt x="56106" y="5019"/>
                  <a:pt x="55973" y="4714"/>
                  <a:pt x="55708" y="4570"/>
                </a:cubicBezTo>
                <a:cubicBezTo>
                  <a:pt x="54922" y="4142"/>
                  <a:pt x="54112" y="3737"/>
                  <a:pt x="53299" y="3368"/>
                </a:cubicBezTo>
                <a:cubicBezTo>
                  <a:pt x="53211" y="3328"/>
                  <a:pt x="53118" y="3309"/>
                  <a:pt x="53027" y="3309"/>
                </a:cubicBezTo>
                <a:close/>
                <a:moveTo>
                  <a:pt x="19896" y="4552"/>
                </a:moveTo>
                <a:cubicBezTo>
                  <a:pt x="19790" y="4552"/>
                  <a:pt x="19681" y="4578"/>
                  <a:pt x="19581" y="4633"/>
                </a:cubicBezTo>
                <a:cubicBezTo>
                  <a:pt x="18800" y="5063"/>
                  <a:pt x="18023" y="5526"/>
                  <a:pt x="17272" y="6011"/>
                </a:cubicBezTo>
                <a:cubicBezTo>
                  <a:pt x="17027" y="6169"/>
                  <a:pt x="16916" y="6470"/>
                  <a:pt x="16998" y="6749"/>
                </a:cubicBezTo>
                <a:cubicBezTo>
                  <a:pt x="17080" y="7029"/>
                  <a:pt x="17337" y="7220"/>
                  <a:pt x="17629" y="7221"/>
                </a:cubicBezTo>
                <a:cubicBezTo>
                  <a:pt x="17755" y="7221"/>
                  <a:pt x="17880" y="7185"/>
                  <a:pt x="17986" y="7116"/>
                </a:cubicBezTo>
                <a:cubicBezTo>
                  <a:pt x="18710" y="6648"/>
                  <a:pt x="19459" y="6200"/>
                  <a:pt x="20214" y="5786"/>
                </a:cubicBezTo>
                <a:cubicBezTo>
                  <a:pt x="20532" y="5612"/>
                  <a:pt x="20649" y="5212"/>
                  <a:pt x="20474" y="4893"/>
                </a:cubicBezTo>
                <a:cubicBezTo>
                  <a:pt x="20354" y="4675"/>
                  <a:pt x="20129" y="4552"/>
                  <a:pt x="19896" y="4552"/>
                </a:cubicBezTo>
                <a:close/>
                <a:moveTo>
                  <a:pt x="57672" y="5837"/>
                </a:moveTo>
                <a:cubicBezTo>
                  <a:pt x="57456" y="5837"/>
                  <a:pt x="57244" y="5944"/>
                  <a:pt x="57119" y="6139"/>
                </a:cubicBezTo>
                <a:cubicBezTo>
                  <a:pt x="56922" y="6445"/>
                  <a:pt x="57011" y="6852"/>
                  <a:pt x="57316" y="7049"/>
                </a:cubicBezTo>
                <a:cubicBezTo>
                  <a:pt x="58043" y="7514"/>
                  <a:pt x="58761" y="8012"/>
                  <a:pt x="59452" y="8529"/>
                </a:cubicBezTo>
                <a:cubicBezTo>
                  <a:pt x="59564" y="8612"/>
                  <a:pt x="59701" y="8658"/>
                  <a:pt x="59841" y="8658"/>
                </a:cubicBezTo>
                <a:cubicBezTo>
                  <a:pt x="59842" y="8658"/>
                  <a:pt x="59844" y="8658"/>
                  <a:pt x="59846" y="8658"/>
                </a:cubicBezTo>
                <a:lnTo>
                  <a:pt x="59846" y="8659"/>
                </a:lnTo>
                <a:cubicBezTo>
                  <a:pt x="60129" y="8659"/>
                  <a:pt x="60381" y="8478"/>
                  <a:pt x="60470" y="8209"/>
                </a:cubicBezTo>
                <a:cubicBezTo>
                  <a:pt x="60560" y="7940"/>
                  <a:pt x="60466" y="7644"/>
                  <a:pt x="60240" y="7474"/>
                </a:cubicBezTo>
                <a:cubicBezTo>
                  <a:pt x="59524" y="6940"/>
                  <a:pt x="58779" y="6424"/>
                  <a:pt x="58028" y="5942"/>
                </a:cubicBezTo>
                <a:cubicBezTo>
                  <a:pt x="57917" y="5871"/>
                  <a:pt x="57794" y="5837"/>
                  <a:pt x="57672" y="5837"/>
                </a:cubicBezTo>
                <a:close/>
                <a:moveTo>
                  <a:pt x="15473" y="7408"/>
                </a:moveTo>
                <a:cubicBezTo>
                  <a:pt x="15330" y="7408"/>
                  <a:pt x="15187" y="7454"/>
                  <a:pt x="15066" y="7550"/>
                </a:cubicBezTo>
                <a:cubicBezTo>
                  <a:pt x="14352" y="8086"/>
                  <a:pt x="13648" y="8655"/>
                  <a:pt x="12974" y="9242"/>
                </a:cubicBezTo>
                <a:cubicBezTo>
                  <a:pt x="12767" y="9422"/>
                  <a:pt x="12694" y="9711"/>
                  <a:pt x="12790" y="9969"/>
                </a:cubicBezTo>
                <a:cubicBezTo>
                  <a:pt x="12886" y="10226"/>
                  <a:pt x="13131" y="10395"/>
                  <a:pt x="13406" y="10395"/>
                </a:cubicBezTo>
                <a:cubicBezTo>
                  <a:pt x="13564" y="10395"/>
                  <a:pt x="13717" y="10339"/>
                  <a:pt x="13837" y="10235"/>
                </a:cubicBezTo>
                <a:cubicBezTo>
                  <a:pt x="14487" y="9668"/>
                  <a:pt x="15167" y="9118"/>
                  <a:pt x="15855" y="8601"/>
                </a:cubicBezTo>
                <a:cubicBezTo>
                  <a:pt x="16156" y="8387"/>
                  <a:pt x="16221" y="7966"/>
                  <a:pt x="15998" y="7670"/>
                </a:cubicBezTo>
                <a:cubicBezTo>
                  <a:pt x="15869" y="7498"/>
                  <a:pt x="15672" y="7408"/>
                  <a:pt x="15473" y="7408"/>
                </a:cubicBezTo>
                <a:close/>
                <a:moveTo>
                  <a:pt x="61907" y="9000"/>
                </a:moveTo>
                <a:cubicBezTo>
                  <a:pt x="61722" y="9000"/>
                  <a:pt x="61539" y="9077"/>
                  <a:pt x="61409" y="9228"/>
                </a:cubicBezTo>
                <a:cubicBezTo>
                  <a:pt x="61172" y="9503"/>
                  <a:pt x="61203" y="9919"/>
                  <a:pt x="61478" y="10156"/>
                </a:cubicBezTo>
                <a:cubicBezTo>
                  <a:pt x="62129" y="10719"/>
                  <a:pt x="62770" y="11313"/>
                  <a:pt x="63382" y="11923"/>
                </a:cubicBezTo>
                <a:cubicBezTo>
                  <a:pt x="63505" y="12045"/>
                  <a:pt x="63671" y="12115"/>
                  <a:pt x="63846" y="12115"/>
                </a:cubicBezTo>
                <a:lnTo>
                  <a:pt x="63846" y="12114"/>
                </a:lnTo>
                <a:cubicBezTo>
                  <a:pt x="64112" y="12114"/>
                  <a:pt x="64351" y="11953"/>
                  <a:pt x="64453" y="11707"/>
                </a:cubicBezTo>
                <a:cubicBezTo>
                  <a:pt x="64554" y="11461"/>
                  <a:pt x="64497" y="11178"/>
                  <a:pt x="64309" y="10990"/>
                </a:cubicBezTo>
                <a:cubicBezTo>
                  <a:pt x="63675" y="10359"/>
                  <a:pt x="63012" y="9742"/>
                  <a:pt x="62337" y="9160"/>
                </a:cubicBezTo>
                <a:cubicBezTo>
                  <a:pt x="62212" y="9053"/>
                  <a:pt x="62059" y="9000"/>
                  <a:pt x="61907" y="9000"/>
                </a:cubicBezTo>
                <a:close/>
                <a:moveTo>
                  <a:pt x="11466" y="10893"/>
                </a:moveTo>
                <a:cubicBezTo>
                  <a:pt x="11301" y="10893"/>
                  <a:pt x="11136" y="10955"/>
                  <a:pt x="11008" y="11078"/>
                </a:cubicBezTo>
                <a:cubicBezTo>
                  <a:pt x="10377" y="11711"/>
                  <a:pt x="9760" y="12374"/>
                  <a:pt x="9176" y="13049"/>
                </a:cubicBezTo>
                <a:cubicBezTo>
                  <a:pt x="9009" y="13245"/>
                  <a:pt x="8969" y="13519"/>
                  <a:pt x="9076" y="13753"/>
                </a:cubicBezTo>
                <a:cubicBezTo>
                  <a:pt x="9183" y="13987"/>
                  <a:pt x="9417" y="14137"/>
                  <a:pt x="9674" y="14138"/>
                </a:cubicBezTo>
                <a:cubicBezTo>
                  <a:pt x="9864" y="14138"/>
                  <a:pt x="10046" y="14055"/>
                  <a:pt x="10171" y="13910"/>
                </a:cubicBezTo>
                <a:cubicBezTo>
                  <a:pt x="10735" y="13258"/>
                  <a:pt x="11329" y="12618"/>
                  <a:pt x="11939" y="12007"/>
                </a:cubicBezTo>
                <a:cubicBezTo>
                  <a:pt x="12188" y="11748"/>
                  <a:pt x="12184" y="11338"/>
                  <a:pt x="11930" y="11085"/>
                </a:cubicBezTo>
                <a:cubicBezTo>
                  <a:pt x="11802" y="10957"/>
                  <a:pt x="11634" y="10893"/>
                  <a:pt x="11466" y="10893"/>
                </a:cubicBezTo>
                <a:close/>
                <a:moveTo>
                  <a:pt x="65651" y="12730"/>
                </a:moveTo>
                <a:cubicBezTo>
                  <a:pt x="65498" y="12730"/>
                  <a:pt x="65344" y="12783"/>
                  <a:pt x="65219" y="12892"/>
                </a:cubicBezTo>
                <a:cubicBezTo>
                  <a:pt x="64945" y="13130"/>
                  <a:pt x="64916" y="13545"/>
                  <a:pt x="65155" y="13820"/>
                </a:cubicBezTo>
                <a:cubicBezTo>
                  <a:pt x="65721" y="14470"/>
                  <a:pt x="66271" y="15148"/>
                  <a:pt x="66790" y="15838"/>
                </a:cubicBezTo>
                <a:cubicBezTo>
                  <a:pt x="66914" y="16003"/>
                  <a:pt x="67109" y="16099"/>
                  <a:pt x="67315" y="16099"/>
                </a:cubicBezTo>
                <a:lnTo>
                  <a:pt x="67317" y="16099"/>
                </a:lnTo>
                <a:cubicBezTo>
                  <a:pt x="67565" y="16099"/>
                  <a:pt x="67793" y="15958"/>
                  <a:pt x="67904" y="15734"/>
                </a:cubicBezTo>
                <a:cubicBezTo>
                  <a:pt x="68016" y="15512"/>
                  <a:pt x="67991" y="15246"/>
                  <a:pt x="67841" y="15046"/>
                </a:cubicBezTo>
                <a:cubicBezTo>
                  <a:pt x="67303" y="14332"/>
                  <a:pt x="66733" y="13628"/>
                  <a:pt x="66148" y="12956"/>
                </a:cubicBezTo>
                <a:cubicBezTo>
                  <a:pt x="66018" y="12806"/>
                  <a:pt x="65835" y="12730"/>
                  <a:pt x="65651" y="12730"/>
                </a:cubicBezTo>
                <a:close/>
                <a:moveTo>
                  <a:pt x="8017" y="14883"/>
                </a:moveTo>
                <a:cubicBezTo>
                  <a:pt x="7816" y="14883"/>
                  <a:pt x="7619" y="14974"/>
                  <a:pt x="7490" y="15147"/>
                </a:cubicBezTo>
                <a:cubicBezTo>
                  <a:pt x="6954" y="15863"/>
                  <a:pt x="6438" y="16607"/>
                  <a:pt x="5955" y="17360"/>
                </a:cubicBezTo>
                <a:cubicBezTo>
                  <a:pt x="5675" y="17796"/>
                  <a:pt x="5988" y="18371"/>
                  <a:pt x="6508" y="18372"/>
                </a:cubicBezTo>
                <a:cubicBezTo>
                  <a:pt x="6731" y="18372"/>
                  <a:pt x="6941" y="18258"/>
                  <a:pt x="7062" y="18069"/>
                </a:cubicBezTo>
                <a:cubicBezTo>
                  <a:pt x="7527" y="17343"/>
                  <a:pt x="8026" y="16625"/>
                  <a:pt x="8543" y="15935"/>
                </a:cubicBezTo>
                <a:cubicBezTo>
                  <a:pt x="8760" y="15644"/>
                  <a:pt x="8700" y="15232"/>
                  <a:pt x="8410" y="15014"/>
                </a:cubicBezTo>
                <a:cubicBezTo>
                  <a:pt x="8292" y="14926"/>
                  <a:pt x="8154" y="14883"/>
                  <a:pt x="8017" y="14883"/>
                </a:cubicBezTo>
                <a:close/>
                <a:moveTo>
                  <a:pt x="68828" y="16948"/>
                </a:moveTo>
                <a:cubicBezTo>
                  <a:pt x="68705" y="16948"/>
                  <a:pt x="68582" y="16982"/>
                  <a:pt x="68472" y="17054"/>
                </a:cubicBezTo>
                <a:cubicBezTo>
                  <a:pt x="68166" y="17252"/>
                  <a:pt x="68079" y="17660"/>
                  <a:pt x="68278" y="17965"/>
                </a:cubicBezTo>
                <a:cubicBezTo>
                  <a:pt x="68744" y="18688"/>
                  <a:pt x="69192" y="19437"/>
                  <a:pt x="69608" y="20193"/>
                </a:cubicBezTo>
                <a:cubicBezTo>
                  <a:pt x="69723" y="20403"/>
                  <a:pt x="69945" y="20534"/>
                  <a:pt x="70184" y="20534"/>
                </a:cubicBezTo>
                <a:lnTo>
                  <a:pt x="70186" y="20534"/>
                </a:lnTo>
                <a:cubicBezTo>
                  <a:pt x="70686" y="20534"/>
                  <a:pt x="71002" y="19997"/>
                  <a:pt x="70761" y="19559"/>
                </a:cubicBezTo>
                <a:cubicBezTo>
                  <a:pt x="70330" y="18776"/>
                  <a:pt x="69866" y="17999"/>
                  <a:pt x="69382" y="17251"/>
                </a:cubicBezTo>
                <a:cubicBezTo>
                  <a:pt x="69256" y="17055"/>
                  <a:pt x="69044" y="16948"/>
                  <a:pt x="68828" y="16948"/>
                </a:cubicBezTo>
                <a:close/>
                <a:moveTo>
                  <a:pt x="5160" y="19332"/>
                </a:moveTo>
                <a:cubicBezTo>
                  <a:pt x="4927" y="19332"/>
                  <a:pt x="4701" y="19456"/>
                  <a:pt x="4582" y="19674"/>
                </a:cubicBezTo>
                <a:cubicBezTo>
                  <a:pt x="4154" y="20460"/>
                  <a:pt x="3748" y="21271"/>
                  <a:pt x="3378" y="22083"/>
                </a:cubicBezTo>
                <a:cubicBezTo>
                  <a:pt x="3180" y="22519"/>
                  <a:pt x="3498" y="23014"/>
                  <a:pt x="3976" y="23015"/>
                </a:cubicBezTo>
                <a:cubicBezTo>
                  <a:pt x="4234" y="23015"/>
                  <a:pt x="4468" y="22864"/>
                  <a:pt x="4574" y="22629"/>
                </a:cubicBezTo>
                <a:cubicBezTo>
                  <a:pt x="4932" y="21844"/>
                  <a:pt x="5324" y="21062"/>
                  <a:pt x="5737" y="20304"/>
                </a:cubicBezTo>
                <a:cubicBezTo>
                  <a:pt x="5910" y="19986"/>
                  <a:pt x="5793" y="19586"/>
                  <a:pt x="5474" y="19413"/>
                </a:cubicBezTo>
                <a:cubicBezTo>
                  <a:pt x="5374" y="19358"/>
                  <a:pt x="5266" y="19332"/>
                  <a:pt x="5160" y="19332"/>
                </a:cubicBezTo>
                <a:close/>
                <a:moveTo>
                  <a:pt x="71375" y="21582"/>
                </a:moveTo>
                <a:cubicBezTo>
                  <a:pt x="71283" y="21582"/>
                  <a:pt x="71189" y="21601"/>
                  <a:pt x="71100" y="21642"/>
                </a:cubicBezTo>
                <a:cubicBezTo>
                  <a:pt x="70772" y="21793"/>
                  <a:pt x="70628" y="22181"/>
                  <a:pt x="70775" y="22510"/>
                </a:cubicBezTo>
                <a:cubicBezTo>
                  <a:pt x="71137" y="23294"/>
                  <a:pt x="71473" y="24100"/>
                  <a:pt x="71774" y="24904"/>
                </a:cubicBezTo>
                <a:cubicBezTo>
                  <a:pt x="71872" y="25160"/>
                  <a:pt x="72117" y="25329"/>
                  <a:pt x="72391" y="25329"/>
                </a:cubicBezTo>
                <a:cubicBezTo>
                  <a:pt x="72850" y="25328"/>
                  <a:pt x="73167" y="24870"/>
                  <a:pt x="73006" y="24440"/>
                </a:cubicBezTo>
                <a:cubicBezTo>
                  <a:pt x="72692" y="23607"/>
                  <a:pt x="72345" y="22772"/>
                  <a:pt x="71970" y="21960"/>
                </a:cubicBezTo>
                <a:cubicBezTo>
                  <a:pt x="71859" y="21722"/>
                  <a:pt x="71622" y="21582"/>
                  <a:pt x="71375" y="21582"/>
                </a:cubicBezTo>
                <a:close/>
                <a:moveTo>
                  <a:pt x="2971" y="24130"/>
                </a:moveTo>
                <a:cubicBezTo>
                  <a:pt x="2699" y="24130"/>
                  <a:pt x="2444" y="24300"/>
                  <a:pt x="2349" y="24573"/>
                </a:cubicBezTo>
                <a:cubicBezTo>
                  <a:pt x="2039" y="25411"/>
                  <a:pt x="1754" y="26271"/>
                  <a:pt x="1504" y="27129"/>
                </a:cubicBezTo>
                <a:cubicBezTo>
                  <a:pt x="1381" y="27549"/>
                  <a:pt x="1697" y="27969"/>
                  <a:pt x="2135" y="27970"/>
                </a:cubicBezTo>
                <a:cubicBezTo>
                  <a:pt x="2428" y="27969"/>
                  <a:pt x="2684" y="27776"/>
                  <a:pt x="2766" y="27496"/>
                </a:cubicBezTo>
                <a:cubicBezTo>
                  <a:pt x="3007" y="26669"/>
                  <a:pt x="3282" y="25839"/>
                  <a:pt x="3582" y="25031"/>
                </a:cubicBezTo>
                <a:cubicBezTo>
                  <a:pt x="3718" y="24688"/>
                  <a:pt x="3545" y="24300"/>
                  <a:pt x="3199" y="24171"/>
                </a:cubicBezTo>
                <a:cubicBezTo>
                  <a:pt x="3124" y="24143"/>
                  <a:pt x="3047" y="24130"/>
                  <a:pt x="2971" y="24130"/>
                </a:cubicBezTo>
                <a:close/>
                <a:moveTo>
                  <a:pt x="73229" y="26514"/>
                </a:moveTo>
                <a:cubicBezTo>
                  <a:pt x="73167" y="26514"/>
                  <a:pt x="73104" y="26523"/>
                  <a:pt x="73042" y="26541"/>
                </a:cubicBezTo>
                <a:cubicBezTo>
                  <a:pt x="72691" y="26645"/>
                  <a:pt x="72493" y="27016"/>
                  <a:pt x="72600" y="27365"/>
                </a:cubicBezTo>
                <a:cubicBezTo>
                  <a:pt x="72845" y="28194"/>
                  <a:pt x="73062" y="29040"/>
                  <a:pt x="73245" y="29879"/>
                </a:cubicBezTo>
                <a:cubicBezTo>
                  <a:pt x="73312" y="30181"/>
                  <a:pt x="73579" y="30396"/>
                  <a:pt x="73887" y="30397"/>
                </a:cubicBezTo>
                <a:cubicBezTo>
                  <a:pt x="74307" y="30396"/>
                  <a:pt x="74619" y="30009"/>
                  <a:pt x="74530" y="29599"/>
                </a:cubicBezTo>
                <a:cubicBezTo>
                  <a:pt x="74341" y="28728"/>
                  <a:pt x="74114" y="27852"/>
                  <a:pt x="73861" y="26992"/>
                </a:cubicBezTo>
                <a:cubicBezTo>
                  <a:pt x="73779" y="26702"/>
                  <a:pt x="73515" y="26514"/>
                  <a:pt x="73229" y="26514"/>
                </a:cubicBezTo>
                <a:close/>
                <a:moveTo>
                  <a:pt x="1486" y="29218"/>
                </a:moveTo>
                <a:cubicBezTo>
                  <a:pt x="1183" y="29218"/>
                  <a:pt x="910" y="29428"/>
                  <a:pt x="844" y="29737"/>
                </a:cubicBezTo>
                <a:cubicBezTo>
                  <a:pt x="656" y="30609"/>
                  <a:pt x="498" y="31500"/>
                  <a:pt x="373" y="32386"/>
                </a:cubicBezTo>
                <a:cubicBezTo>
                  <a:pt x="317" y="32782"/>
                  <a:pt x="625" y="33135"/>
                  <a:pt x="1024" y="33135"/>
                </a:cubicBezTo>
                <a:cubicBezTo>
                  <a:pt x="1351" y="33135"/>
                  <a:pt x="1629" y="32893"/>
                  <a:pt x="1675" y="32570"/>
                </a:cubicBezTo>
                <a:cubicBezTo>
                  <a:pt x="1796" y="31715"/>
                  <a:pt x="1948" y="30855"/>
                  <a:pt x="2130" y="30014"/>
                </a:cubicBezTo>
                <a:cubicBezTo>
                  <a:pt x="2206" y="29659"/>
                  <a:pt x="1980" y="29309"/>
                  <a:pt x="1625" y="29233"/>
                </a:cubicBezTo>
                <a:cubicBezTo>
                  <a:pt x="1579" y="29223"/>
                  <a:pt x="1532" y="29218"/>
                  <a:pt x="1486" y="29218"/>
                </a:cubicBezTo>
                <a:close/>
                <a:moveTo>
                  <a:pt x="74362" y="31682"/>
                </a:moveTo>
                <a:cubicBezTo>
                  <a:pt x="74331" y="31682"/>
                  <a:pt x="74299" y="31684"/>
                  <a:pt x="74267" y="31688"/>
                </a:cubicBezTo>
                <a:cubicBezTo>
                  <a:pt x="73908" y="31741"/>
                  <a:pt x="73659" y="32074"/>
                  <a:pt x="73711" y="32433"/>
                </a:cubicBezTo>
                <a:cubicBezTo>
                  <a:pt x="73834" y="33283"/>
                  <a:pt x="73928" y="34152"/>
                  <a:pt x="73993" y="35015"/>
                </a:cubicBezTo>
                <a:cubicBezTo>
                  <a:pt x="74017" y="35359"/>
                  <a:pt x="74303" y="35624"/>
                  <a:pt x="74647" y="35625"/>
                </a:cubicBezTo>
                <a:cubicBezTo>
                  <a:pt x="74663" y="35625"/>
                  <a:pt x="74680" y="35624"/>
                  <a:pt x="74695" y="35623"/>
                </a:cubicBezTo>
                <a:cubicBezTo>
                  <a:pt x="75058" y="35597"/>
                  <a:pt x="75331" y="35281"/>
                  <a:pt x="75304" y="34920"/>
                </a:cubicBezTo>
                <a:cubicBezTo>
                  <a:pt x="75237" y="34024"/>
                  <a:pt x="75140" y="33125"/>
                  <a:pt x="75012" y="32245"/>
                </a:cubicBezTo>
                <a:cubicBezTo>
                  <a:pt x="74965" y="31918"/>
                  <a:pt x="74684" y="31682"/>
                  <a:pt x="74362" y="31682"/>
                </a:cubicBezTo>
                <a:close/>
                <a:moveTo>
                  <a:pt x="746" y="34455"/>
                </a:moveTo>
                <a:cubicBezTo>
                  <a:pt x="406" y="34455"/>
                  <a:pt x="119" y="34717"/>
                  <a:pt x="92" y="35062"/>
                </a:cubicBezTo>
                <a:cubicBezTo>
                  <a:pt x="31" y="35934"/>
                  <a:pt x="0" y="36823"/>
                  <a:pt x="0" y="37697"/>
                </a:cubicBezTo>
                <a:lnTo>
                  <a:pt x="0" y="37748"/>
                </a:lnTo>
                <a:cubicBezTo>
                  <a:pt x="0" y="38112"/>
                  <a:pt x="295" y="38405"/>
                  <a:pt x="659" y="38405"/>
                </a:cubicBezTo>
                <a:cubicBezTo>
                  <a:pt x="1021" y="38405"/>
                  <a:pt x="1316" y="38112"/>
                  <a:pt x="1316" y="37748"/>
                </a:cubicBezTo>
                <a:lnTo>
                  <a:pt x="1316" y="37702"/>
                </a:lnTo>
                <a:cubicBezTo>
                  <a:pt x="1316" y="36853"/>
                  <a:pt x="1345" y="35995"/>
                  <a:pt x="1404" y="35152"/>
                </a:cubicBezTo>
                <a:cubicBezTo>
                  <a:pt x="1425" y="34791"/>
                  <a:pt x="1153" y="34481"/>
                  <a:pt x="793" y="34457"/>
                </a:cubicBezTo>
                <a:cubicBezTo>
                  <a:pt x="777" y="34456"/>
                  <a:pt x="761" y="34455"/>
                  <a:pt x="746" y="34455"/>
                </a:cubicBezTo>
                <a:close/>
                <a:moveTo>
                  <a:pt x="74747" y="36952"/>
                </a:moveTo>
                <a:cubicBezTo>
                  <a:pt x="74384" y="36952"/>
                  <a:pt x="74089" y="37246"/>
                  <a:pt x="74089" y="37609"/>
                </a:cubicBezTo>
                <a:lnTo>
                  <a:pt x="74089" y="37703"/>
                </a:lnTo>
                <a:cubicBezTo>
                  <a:pt x="74089" y="38566"/>
                  <a:pt x="74059" y="39439"/>
                  <a:pt x="73998" y="40298"/>
                </a:cubicBezTo>
                <a:cubicBezTo>
                  <a:pt x="73973" y="40660"/>
                  <a:pt x="74245" y="40974"/>
                  <a:pt x="74608" y="41001"/>
                </a:cubicBezTo>
                <a:cubicBezTo>
                  <a:pt x="74624" y="41002"/>
                  <a:pt x="74639" y="41002"/>
                  <a:pt x="74655" y="41002"/>
                </a:cubicBezTo>
                <a:cubicBezTo>
                  <a:pt x="75000" y="41001"/>
                  <a:pt x="75285" y="40735"/>
                  <a:pt x="75311" y="40391"/>
                </a:cubicBezTo>
                <a:cubicBezTo>
                  <a:pt x="75373" y="39501"/>
                  <a:pt x="75405" y="38596"/>
                  <a:pt x="75405" y="37703"/>
                </a:cubicBezTo>
                <a:lnTo>
                  <a:pt x="75405" y="37609"/>
                </a:lnTo>
                <a:cubicBezTo>
                  <a:pt x="75405" y="37246"/>
                  <a:pt x="75110" y="36952"/>
                  <a:pt x="74747" y="36952"/>
                </a:cubicBezTo>
                <a:close/>
                <a:moveTo>
                  <a:pt x="754" y="39733"/>
                </a:moveTo>
                <a:cubicBezTo>
                  <a:pt x="739" y="39733"/>
                  <a:pt x="723" y="39734"/>
                  <a:pt x="707" y="39735"/>
                </a:cubicBezTo>
                <a:cubicBezTo>
                  <a:pt x="345" y="39760"/>
                  <a:pt x="72" y="40075"/>
                  <a:pt x="99" y="40438"/>
                </a:cubicBezTo>
                <a:cubicBezTo>
                  <a:pt x="163" y="41331"/>
                  <a:pt x="259" y="42230"/>
                  <a:pt x="386" y="43113"/>
                </a:cubicBezTo>
                <a:cubicBezTo>
                  <a:pt x="432" y="43435"/>
                  <a:pt x="710" y="43676"/>
                  <a:pt x="1035" y="43677"/>
                </a:cubicBezTo>
                <a:cubicBezTo>
                  <a:pt x="1068" y="43676"/>
                  <a:pt x="1099" y="43674"/>
                  <a:pt x="1130" y="43670"/>
                </a:cubicBezTo>
                <a:cubicBezTo>
                  <a:pt x="1489" y="43618"/>
                  <a:pt x="1738" y="43284"/>
                  <a:pt x="1687" y="42925"/>
                </a:cubicBezTo>
                <a:cubicBezTo>
                  <a:pt x="1565" y="42074"/>
                  <a:pt x="1472" y="41206"/>
                  <a:pt x="1410" y="40343"/>
                </a:cubicBezTo>
                <a:cubicBezTo>
                  <a:pt x="1385" y="39997"/>
                  <a:pt x="1096" y="39733"/>
                  <a:pt x="754" y="39733"/>
                </a:cubicBezTo>
                <a:close/>
                <a:moveTo>
                  <a:pt x="74373" y="42311"/>
                </a:moveTo>
                <a:cubicBezTo>
                  <a:pt x="74050" y="42311"/>
                  <a:pt x="73768" y="42550"/>
                  <a:pt x="73723" y="42880"/>
                </a:cubicBezTo>
                <a:cubicBezTo>
                  <a:pt x="73602" y="43736"/>
                  <a:pt x="73448" y="44595"/>
                  <a:pt x="73266" y="45435"/>
                </a:cubicBezTo>
                <a:cubicBezTo>
                  <a:pt x="73178" y="45845"/>
                  <a:pt x="73490" y="46232"/>
                  <a:pt x="73909" y="46232"/>
                </a:cubicBezTo>
                <a:cubicBezTo>
                  <a:pt x="74219" y="46231"/>
                  <a:pt x="74485" y="46015"/>
                  <a:pt x="74550" y="45713"/>
                </a:cubicBezTo>
                <a:cubicBezTo>
                  <a:pt x="74739" y="44843"/>
                  <a:pt x="74898" y="43952"/>
                  <a:pt x="75025" y="43065"/>
                </a:cubicBezTo>
                <a:cubicBezTo>
                  <a:pt x="75079" y="42705"/>
                  <a:pt x="74828" y="42369"/>
                  <a:pt x="74467" y="42318"/>
                </a:cubicBezTo>
                <a:cubicBezTo>
                  <a:pt x="74435" y="42313"/>
                  <a:pt x="74404" y="42311"/>
                  <a:pt x="74373" y="42311"/>
                </a:cubicBezTo>
                <a:close/>
                <a:moveTo>
                  <a:pt x="1505" y="44962"/>
                </a:moveTo>
                <a:cubicBezTo>
                  <a:pt x="1459" y="44962"/>
                  <a:pt x="1413" y="44967"/>
                  <a:pt x="1366" y="44977"/>
                </a:cubicBezTo>
                <a:cubicBezTo>
                  <a:pt x="1011" y="45055"/>
                  <a:pt x="786" y="45405"/>
                  <a:pt x="864" y="45760"/>
                </a:cubicBezTo>
                <a:cubicBezTo>
                  <a:pt x="1054" y="46634"/>
                  <a:pt x="1278" y="47510"/>
                  <a:pt x="1530" y="48367"/>
                </a:cubicBezTo>
                <a:cubicBezTo>
                  <a:pt x="1613" y="48647"/>
                  <a:pt x="1869" y="48839"/>
                  <a:pt x="2161" y="48840"/>
                </a:cubicBezTo>
                <a:cubicBezTo>
                  <a:pt x="2600" y="48839"/>
                  <a:pt x="2916" y="48417"/>
                  <a:pt x="2792" y="47996"/>
                </a:cubicBezTo>
                <a:cubicBezTo>
                  <a:pt x="2549" y="47169"/>
                  <a:pt x="2333" y="46323"/>
                  <a:pt x="2149" y="45481"/>
                </a:cubicBezTo>
                <a:cubicBezTo>
                  <a:pt x="2081" y="45173"/>
                  <a:pt x="1808" y="44962"/>
                  <a:pt x="1505" y="44962"/>
                </a:cubicBezTo>
                <a:close/>
                <a:moveTo>
                  <a:pt x="73256" y="47479"/>
                </a:moveTo>
                <a:cubicBezTo>
                  <a:pt x="72971" y="47479"/>
                  <a:pt x="72710" y="47665"/>
                  <a:pt x="72626" y="47953"/>
                </a:cubicBezTo>
                <a:cubicBezTo>
                  <a:pt x="72383" y="48779"/>
                  <a:pt x="72108" y="49608"/>
                  <a:pt x="71806" y="50416"/>
                </a:cubicBezTo>
                <a:cubicBezTo>
                  <a:pt x="71648" y="50846"/>
                  <a:pt x="71965" y="51302"/>
                  <a:pt x="72423" y="51303"/>
                </a:cubicBezTo>
                <a:cubicBezTo>
                  <a:pt x="72698" y="51303"/>
                  <a:pt x="72944" y="51132"/>
                  <a:pt x="73039" y="50875"/>
                </a:cubicBezTo>
                <a:cubicBezTo>
                  <a:pt x="73352" y="50037"/>
                  <a:pt x="73637" y="49178"/>
                  <a:pt x="73888" y="48322"/>
                </a:cubicBezTo>
                <a:cubicBezTo>
                  <a:pt x="73990" y="47973"/>
                  <a:pt x="73790" y="47607"/>
                  <a:pt x="73442" y="47506"/>
                </a:cubicBezTo>
                <a:cubicBezTo>
                  <a:pt x="73380" y="47488"/>
                  <a:pt x="73317" y="47479"/>
                  <a:pt x="73256" y="47479"/>
                </a:cubicBezTo>
                <a:close/>
                <a:moveTo>
                  <a:pt x="3000" y="50036"/>
                </a:moveTo>
                <a:cubicBezTo>
                  <a:pt x="2923" y="50036"/>
                  <a:pt x="2845" y="50050"/>
                  <a:pt x="2769" y="50078"/>
                </a:cubicBezTo>
                <a:cubicBezTo>
                  <a:pt x="2431" y="50205"/>
                  <a:pt x="2258" y="50580"/>
                  <a:pt x="2382" y="50919"/>
                </a:cubicBezTo>
                <a:cubicBezTo>
                  <a:pt x="2695" y="51755"/>
                  <a:pt x="3042" y="52590"/>
                  <a:pt x="3415" y="53402"/>
                </a:cubicBezTo>
                <a:cubicBezTo>
                  <a:pt x="3521" y="53636"/>
                  <a:pt x="3755" y="53785"/>
                  <a:pt x="4012" y="53785"/>
                </a:cubicBezTo>
                <a:cubicBezTo>
                  <a:pt x="4491" y="53784"/>
                  <a:pt x="4808" y="53289"/>
                  <a:pt x="4610" y="52854"/>
                </a:cubicBezTo>
                <a:cubicBezTo>
                  <a:pt x="4250" y="52070"/>
                  <a:pt x="3916" y="51265"/>
                  <a:pt x="3613" y="50458"/>
                </a:cubicBezTo>
                <a:cubicBezTo>
                  <a:pt x="3513" y="50197"/>
                  <a:pt x="3264" y="50036"/>
                  <a:pt x="3000" y="50036"/>
                </a:cubicBezTo>
                <a:close/>
                <a:moveTo>
                  <a:pt x="71409" y="52432"/>
                </a:moveTo>
                <a:cubicBezTo>
                  <a:pt x="71160" y="52432"/>
                  <a:pt x="70921" y="52575"/>
                  <a:pt x="70811" y="52816"/>
                </a:cubicBezTo>
                <a:cubicBezTo>
                  <a:pt x="70453" y="53601"/>
                  <a:pt x="70061" y="54383"/>
                  <a:pt x="69647" y="55140"/>
                </a:cubicBezTo>
                <a:cubicBezTo>
                  <a:pt x="69407" y="55578"/>
                  <a:pt x="69724" y="56113"/>
                  <a:pt x="70223" y="56113"/>
                </a:cubicBezTo>
                <a:cubicBezTo>
                  <a:pt x="70464" y="56113"/>
                  <a:pt x="70684" y="55982"/>
                  <a:pt x="70800" y="55771"/>
                </a:cubicBezTo>
                <a:cubicBezTo>
                  <a:pt x="71229" y="54986"/>
                  <a:pt x="71636" y="54177"/>
                  <a:pt x="72007" y="53364"/>
                </a:cubicBezTo>
                <a:cubicBezTo>
                  <a:pt x="72158" y="53034"/>
                  <a:pt x="72013" y="52643"/>
                  <a:pt x="71682" y="52493"/>
                </a:cubicBezTo>
                <a:cubicBezTo>
                  <a:pt x="71593" y="52452"/>
                  <a:pt x="71500" y="52432"/>
                  <a:pt x="71409" y="52432"/>
                </a:cubicBezTo>
                <a:close/>
                <a:moveTo>
                  <a:pt x="5193" y="54822"/>
                </a:moveTo>
                <a:cubicBezTo>
                  <a:pt x="5087" y="54822"/>
                  <a:pt x="4978" y="54848"/>
                  <a:pt x="4878" y="54903"/>
                </a:cubicBezTo>
                <a:cubicBezTo>
                  <a:pt x="4556" y="55079"/>
                  <a:pt x="4441" y="55485"/>
                  <a:pt x="4622" y="55803"/>
                </a:cubicBezTo>
                <a:cubicBezTo>
                  <a:pt x="5052" y="56587"/>
                  <a:pt x="5515" y="57364"/>
                  <a:pt x="5999" y="58113"/>
                </a:cubicBezTo>
                <a:cubicBezTo>
                  <a:pt x="6120" y="58302"/>
                  <a:pt x="6328" y="58415"/>
                  <a:pt x="6552" y="58415"/>
                </a:cubicBezTo>
                <a:cubicBezTo>
                  <a:pt x="7072" y="58414"/>
                  <a:pt x="7386" y="57838"/>
                  <a:pt x="7104" y="57400"/>
                </a:cubicBezTo>
                <a:cubicBezTo>
                  <a:pt x="6637" y="56678"/>
                  <a:pt x="6189" y="55927"/>
                  <a:pt x="5775" y="55171"/>
                </a:cubicBezTo>
                <a:cubicBezTo>
                  <a:pt x="5657" y="54948"/>
                  <a:pt x="5429" y="54822"/>
                  <a:pt x="5193" y="54822"/>
                </a:cubicBezTo>
                <a:close/>
                <a:moveTo>
                  <a:pt x="68877" y="57066"/>
                </a:moveTo>
                <a:cubicBezTo>
                  <a:pt x="68658" y="57066"/>
                  <a:pt x="68443" y="57175"/>
                  <a:pt x="68319" y="57375"/>
                </a:cubicBezTo>
                <a:cubicBezTo>
                  <a:pt x="67853" y="58099"/>
                  <a:pt x="67354" y="58816"/>
                  <a:pt x="66835" y="59508"/>
                </a:cubicBezTo>
                <a:cubicBezTo>
                  <a:pt x="66687" y="59706"/>
                  <a:pt x="66662" y="59973"/>
                  <a:pt x="66773" y="60196"/>
                </a:cubicBezTo>
                <a:cubicBezTo>
                  <a:pt x="66885" y="60418"/>
                  <a:pt x="67113" y="60559"/>
                  <a:pt x="67361" y="60560"/>
                </a:cubicBezTo>
                <a:lnTo>
                  <a:pt x="67361" y="60559"/>
                </a:lnTo>
                <a:cubicBezTo>
                  <a:pt x="67568" y="60559"/>
                  <a:pt x="67763" y="60462"/>
                  <a:pt x="67887" y="60296"/>
                </a:cubicBezTo>
                <a:cubicBezTo>
                  <a:pt x="68424" y="59580"/>
                  <a:pt x="68942" y="58837"/>
                  <a:pt x="69425" y="58087"/>
                </a:cubicBezTo>
                <a:cubicBezTo>
                  <a:pt x="69627" y="57781"/>
                  <a:pt x="69539" y="57369"/>
                  <a:pt x="69232" y="57171"/>
                </a:cubicBezTo>
                <a:cubicBezTo>
                  <a:pt x="69122" y="57100"/>
                  <a:pt x="68999" y="57066"/>
                  <a:pt x="68877" y="57066"/>
                </a:cubicBezTo>
                <a:close/>
                <a:moveTo>
                  <a:pt x="8062" y="59268"/>
                </a:moveTo>
                <a:cubicBezTo>
                  <a:pt x="7924" y="59268"/>
                  <a:pt x="7786" y="59311"/>
                  <a:pt x="7667" y="59400"/>
                </a:cubicBezTo>
                <a:cubicBezTo>
                  <a:pt x="7377" y="59619"/>
                  <a:pt x="7318" y="60030"/>
                  <a:pt x="7536" y="60320"/>
                </a:cubicBezTo>
                <a:cubicBezTo>
                  <a:pt x="8072" y="61034"/>
                  <a:pt x="8640" y="61738"/>
                  <a:pt x="9227" y="62413"/>
                </a:cubicBezTo>
                <a:cubicBezTo>
                  <a:pt x="9352" y="62558"/>
                  <a:pt x="9533" y="62640"/>
                  <a:pt x="9724" y="62640"/>
                </a:cubicBezTo>
                <a:cubicBezTo>
                  <a:pt x="9981" y="62640"/>
                  <a:pt x="10215" y="62489"/>
                  <a:pt x="10322" y="62254"/>
                </a:cubicBezTo>
                <a:cubicBezTo>
                  <a:pt x="10429" y="62020"/>
                  <a:pt x="10389" y="61745"/>
                  <a:pt x="10220" y="61550"/>
                </a:cubicBezTo>
                <a:cubicBezTo>
                  <a:pt x="9654" y="60899"/>
                  <a:pt x="9105" y="60220"/>
                  <a:pt x="8588" y="59531"/>
                </a:cubicBezTo>
                <a:cubicBezTo>
                  <a:pt x="8459" y="59359"/>
                  <a:pt x="8262" y="59268"/>
                  <a:pt x="8062" y="59268"/>
                </a:cubicBezTo>
                <a:close/>
                <a:moveTo>
                  <a:pt x="65701" y="61302"/>
                </a:moveTo>
                <a:cubicBezTo>
                  <a:pt x="65517" y="61302"/>
                  <a:pt x="65334" y="61379"/>
                  <a:pt x="65205" y="61529"/>
                </a:cubicBezTo>
                <a:cubicBezTo>
                  <a:pt x="64639" y="62181"/>
                  <a:pt x="64044" y="62820"/>
                  <a:pt x="63434" y="63430"/>
                </a:cubicBezTo>
                <a:cubicBezTo>
                  <a:pt x="63246" y="63617"/>
                  <a:pt x="63190" y="63900"/>
                  <a:pt x="63291" y="64146"/>
                </a:cubicBezTo>
                <a:cubicBezTo>
                  <a:pt x="63393" y="64391"/>
                  <a:pt x="63633" y="64552"/>
                  <a:pt x="63899" y="64552"/>
                </a:cubicBezTo>
                <a:cubicBezTo>
                  <a:pt x="64074" y="64552"/>
                  <a:pt x="64241" y="64483"/>
                  <a:pt x="64364" y="64359"/>
                </a:cubicBezTo>
                <a:cubicBezTo>
                  <a:pt x="64995" y="63728"/>
                  <a:pt x="65613" y="63065"/>
                  <a:pt x="66198" y="62390"/>
                </a:cubicBezTo>
                <a:cubicBezTo>
                  <a:pt x="66435" y="62115"/>
                  <a:pt x="66406" y="61701"/>
                  <a:pt x="66131" y="61462"/>
                </a:cubicBezTo>
                <a:cubicBezTo>
                  <a:pt x="66007" y="61355"/>
                  <a:pt x="65854" y="61302"/>
                  <a:pt x="65701" y="61302"/>
                </a:cubicBezTo>
                <a:close/>
                <a:moveTo>
                  <a:pt x="11538" y="63268"/>
                </a:moveTo>
                <a:cubicBezTo>
                  <a:pt x="11369" y="63268"/>
                  <a:pt x="11201" y="63333"/>
                  <a:pt x="11073" y="63461"/>
                </a:cubicBezTo>
                <a:cubicBezTo>
                  <a:pt x="10820" y="63714"/>
                  <a:pt x="10816" y="64122"/>
                  <a:pt x="11063" y="64380"/>
                </a:cubicBezTo>
                <a:cubicBezTo>
                  <a:pt x="11696" y="65012"/>
                  <a:pt x="12359" y="65628"/>
                  <a:pt x="13033" y="66213"/>
                </a:cubicBezTo>
                <a:cubicBezTo>
                  <a:pt x="13153" y="66316"/>
                  <a:pt x="13304" y="66373"/>
                  <a:pt x="13463" y="66373"/>
                </a:cubicBezTo>
                <a:cubicBezTo>
                  <a:pt x="13737" y="66373"/>
                  <a:pt x="13983" y="66203"/>
                  <a:pt x="14078" y="65945"/>
                </a:cubicBezTo>
                <a:cubicBezTo>
                  <a:pt x="14175" y="65688"/>
                  <a:pt x="14100" y="65398"/>
                  <a:pt x="13893" y="65218"/>
                </a:cubicBezTo>
                <a:cubicBezTo>
                  <a:pt x="13242" y="64655"/>
                  <a:pt x="12603" y="64059"/>
                  <a:pt x="11991" y="63449"/>
                </a:cubicBezTo>
                <a:cubicBezTo>
                  <a:pt x="11864" y="63328"/>
                  <a:pt x="11701" y="63268"/>
                  <a:pt x="11538" y="63268"/>
                </a:cubicBezTo>
                <a:close/>
                <a:moveTo>
                  <a:pt x="61971" y="65034"/>
                </a:moveTo>
                <a:cubicBezTo>
                  <a:pt x="61815" y="65034"/>
                  <a:pt x="61659" y="65089"/>
                  <a:pt x="61533" y="65201"/>
                </a:cubicBezTo>
                <a:cubicBezTo>
                  <a:pt x="60882" y="65765"/>
                  <a:pt x="60203" y="66314"/>
                  <a:pt x="59513" y="66831"/>
                </a:cubicBezTo>
                <a:cubicBezTo>
                  <a:pt x="59286" y="67001"/>
                  <a:pt x="59194" y="67297"/>
                  <a:pt x="59284" y="67565"/>
                </a:cubicBezTo>
                <a:cubicBezTo>
                  <a:pt x="59373" y="67833"/>
                  <a:pt x="59624" y="68014"/>
                  <a:pt x="59905" y="68014"/>
                </a:cubicBezTo>
                <a:cubicBezTo>
                  <a:pt x="59906" y="68014"/>
                  <a:pt x="59907" y="68014"/>
                  <a:pt x="59908" y="68014"/>
                </a:cubicBezTo>
                <a:cubicBezTo>
                  <a:pt x="60050" y="68014"/>
                  <a:pt x="60188" y="67969"/>
                  <a:pt x="60302" y="67883"/>
                </a:cubicBezTo>
                <a:cubicBezTo>
                  <a:pt x="61016" y="67347"/>
                  <a:pt x="61720" y="66778"/>
                  <a:pt x="62395" y="66194"/>
                </a:cubicBezTo>
                <a:cubicBezTo>
                  <a:pt x="62675" y="65957"/>
                  <a:pt x="62708" y="65536"/>
                  <a:pt x="62468" y="65260"/>
                </a:cubicBezTo>
                <a:cubicBezTo>
                  <a:pt x="62337" y="65110"/>
                  <a:pt x="62154" y="65034"/>
                  <a:pt x="61971" y="65034"/>
                </a:cubicBezTo>
                <a:close/>
                <a:moveTo>
                  <a:pt x="15524" y="66717"/>
                </a:moveTo>
                <a:cubicBezTo>
                  <a:pt x="15324" y="66717"/>
                  <a:pt x="15126" y="66808"/>
                  <a:pt x="14997" y="66981"/>
                </a:cubicBezTo>
                <a:cubicBezTo>
                  <a:pt x="14780" y="67271"/>
                  <a:pt x="14839" y="67684"/>
                  <a:pt x="15130" y="67901"/>
                </a:cubicBezTo>
                <a:cubicBezTo>
                  <a:pt x="15846" y="68438"/>
                  <a:pt x="16589" y="68954"/>
                  <a:pt x="17341" y="69436"/>
                </a:cubicBezTo>
                <a:cubicBezTo>
                  <a:pt x="17446" y="69505"/>
                  <a:pt x="17570" y="69542"/>
                  <a:pt x="17696" y="69542"/>
                </a:cubicBezTo>
                <a:cubicBezTo>
                  <a:pt x="17987" y="69542"/>
                  <a:pt x="18244" y="69349"/>
                  <a:pt x="18327" y="69070"/>
                </a:cubicBezTo>
                <a:cubicBezTo>
                  <a:pt x="18409" y="68789"/>
                  <a:pt x="18298" y="68489"/>
                  <a:pt x="18053" y="68331"/>
                </a:cubicBezTo>
                <a:cubicBezTo>
                  <a:pt x="17328" y="67864"/>
                  <a:pt x="16609" y="67366"/>
                  <a:pt x="15918" y="66848"/>
                </a:cubicBezTo>
                <a:cubicBezTo>
                  <a:pt x="15800" y="66760"/>
                  <a:pt x="15661" y="66717"/>
                  <a:pt x="15524" y="66717"/>
                </a:cubicBezTo>
                <a:close/>
                <a:moveTo>
                  <a:pt x="57739" y="68209"/>
                </a:moveTo>
                <a:cubicBezTo>
                  <a:pt x="57617" y="68209"/>
                  <a:pt x="57494" y="68243"/>
                  <a:pt x="57383" y="68313"/>
                </a:cubicBezTo>
                <a:cubicBezTo>
                  <a:pt x="56658" y="68781"/>
                  <a:pt x="55908" y="69227"/>
                  <a:pt x="55153" y="69640"/>
                </a:cubicBezTo>
                <a:cubicBezTo>
                  <a:pt x="54889" y="69785"/>
                  <a:pt x="54757" y="70088"/>
                  <a:pt x="54831" y="70380"/>
                </a:cubicBezTo>
                <a:cubicBezTo>
                  <a:pt x="54907" y="70671"/>
                  <a:pt x="55168" y="70874"/>
                  <a:pt x="55469" y="70874"/>
                </a:cubicBezTo>
                <a:lnTo>
                  <a:pt x="55469" y="70874"/>
                </a:lnTo>
                <a:cubicBezTo>
                  <a:pt x="55579" y="70874"/>
                  <a:pt x="55688" y="70846"/>
                  <a:pt x="55785" y="70793"/>
                </a:cubicBezTo>
                <a:cubicBezTo>
                  <a:pt x="56566" y="70366"/>
                  <a:pt x="57345" y="69903"/>
                  <a:pt x="58095" y="69419"/>
                </a:cubicBezTo>
                <a:cubicBezTo>
                  <a:pt x="58401" y="69223"/>
                  <a:pt x="58489" y="68816"/>
                  <a:pt x="58293" y="68510"/>
                </a:cubicBezTo>
                <a:cubicBezTo>
                  <a:pt x="58166" y="68315"/>
                  <a:pt x="57955" y="68209"/>
                  <a:pt x="57739" y="68209"/>
                </a:cubicBezTo>
                <a:close/>
                <a:moveTo>
                  <a:pt x="55469" y="70874"/>
                </a:moveTo>
                <a:cubicBezTo>
                  <a:pt x="55469" y="70874"/>
                  <a:pt x="55468" y="70874"/>
                  <a:pt x="55468" y="70874"/>
                </a:cubicBezTo>
                <a:lnTo>
                  <a:pt x="55470" y="70874"/>
                </a:lnTo>
                <a:cubicBezTo>
                  <a:pt x="55470" y="70874"/>
                  <a:pt x="55469" y="70874"/>
                  <a:pt x="55469" y="70874"/>
                </a:cubicBezTo>
                <a:close/>
                <a:moveTo>
                  <a:pt x="19975" y="69578"/>
                </a:moveTo>
                <a:cubicBezTo>
                  <a:pt x="19742" y="69578"/>
                  <a:pt x="19516" y="69703"/>
                  <a:pt x="19397" y="69921"/>
                </a:cubicBezTo>
                <a:cubicBezTo>
                  <a:pt x="19223" y="70238"/>
                  <a:pt x="19340" y="70636"/>
                  <a:pt x="19656" y="70811"/>
                </a:cubicBezTo>
                <a:cubicBezTo>
                  <a:pt x="20442" y="71241"/>
                  <a:pt x="21252" y="71646"/>
                  <a:pt x="22063" y="72017"/>
                </a:cubicBezTo>
                <a:cubicBezTo>
                  <a:pt x="22149" y="72056"/>
                  <a:pt x="22242" y="72076"/>
                  <a:pt x="22336" y="72076"/>
                </a:cubicBezTo>
                <a:cubicBezTo>
                  <a:pt x="22645" y="72076"/>
                  <a:pt x="22913" y="71861"/>
                  <a:pt x="22979" y="71558"/>
                </a:cubicBezTo>
                <a:cubicBezTo>
                  <a:pt x="23045" y="71256"/>
                  <a:pt x="22890" y="70949"/>
                  <a:pt x="22610" y="70820"/>
                </a:cubicBezTo>
                <a:cubicBezTo>
                  <a:pt x="21826" y="70463"/>
                  <a:pt x="21045" y="70072"/>
                  <a:pt x="20285" y="69657"/>
                </a:cubicBezTo>
                <a:cubicBezTo>
                  <a:pt x="20186" y="69604"/>
                  <a:pt x="20080" y="69578"/>
                  <a:pt x="19975" y="69578"/>
                </a:cubicBezTo>
                <a:close/>
                <a:moveTo>
                  <a:pt x="53103" y="70746"/>
                </a:moveTo>
                <a:cubicBezTo>
                  <a:pt x="53013" y="70746"/>
                  <a:pt x="52921" y="70765"/>
                  <a:pt x="52834" y="70805"/>
                </a:cubicBezTo>
                <a:cubicBezTo>
                  <a:pt x="52050" y="71163"/>
                  <a:pt x="51244" y="71497"/>
                  <a:pt x="50438" y="71799"/>
                </a:cubicBezTo>
                <a:cubicBezTo>
                  <a:pt x="50141" y="71910"/>
                  <a:pt x="49965" y="72218"/>
                  <a:pt x="50021" y="72532"/>
                </a:cubicBezTo>
                <a:cubicBezTo>
                  <a:pt x="50079" y="72844"/>
                  <a:pt x="50350" y="73072"/>
                  <a:pt x="50668" y="73073"/>
                </a:cubicBezTo>
                <a:lnTo>
                  <a:pt x="50668" y="73073"/>
                </a:lnTo>
                <a:cubicBezTo>
                  <a:pt x="50747" y="73073"/>
                  <a:pt x="50825" y="73058"/>
                  <a:pt x="50899" y="73031"/>
                </a:cubicBezTo>
                <a:cubicBezTo>
                  <a:pt x="51734" y="72719"/>
                  <a:pt x="52569" y="72372"/>
                  <a:pt x="53381" y="72000"/>
                </a:cubicBezTo>
                <a:cubicBezTo>
                  <a:pt x="53708" y="71847"/>
                  <a:pt x="53851" y="71459"/>
                  <a:pt x="53701" y="71130"/>
                </a:cubicBezTo>
                <a:cubicBezTo>
                  <a:pt x="53591" y="70889"/>
                  <a:pt x="53353" y="70746"/>
                  <a:pt x="53103" y="70746"/>
                </a:cubicBezTo>
                <a:close/>
                <a:moveTo>
                  <a:pt x="50668" y="73073"/>
                </a:moveTo>
                <a:cubicBezTo>
                  <a:pt x="50668" y="73073"/>
                  <a:pt x="50668" y="73073"/>
                  <a:pt x="50668" y="73073"/>
                </a:cubicBezTo>
                <a:lnTo>
                  <a:pt x="50669" y="73073"/>
                </a:lnTo>
                <a:cubicBezTo>
                  <a:pt x="50669" y="73073"/>
                  <a:pt x="50669" y="73073"/>
                  <a:pt x="50668" y="73073"/>
                </a:cubicBezTo>
                <a:close/>
                <a:moveTo>
                  <a:pt x="24782" y="71773"/>
                </a:moveTo>
                <a:cubicBezTo>
                  <a:pt x="24515" y="71773"/>
                  <a:pt x="24264" y="71937"/>
                  <a:pt x="24165" y="72201"/>
                </a:cubicBezTo>
                <a:cubicBezTo>
                  <a:pt x="24039" y="72542"/>
                  <a:pt x="24212" y="72921"/>
                  <a:pt x="24552" y="73047"/>
                </a:cubicBezTo>
                <a:cubicBezTo>
                  <a:pt x="25390" y="73359"/>
                  <a:pt x="26250" y="73644"/>
                  <a:pt x="27106" y="73894"/>
                </a:cubicBezTo>
                <a:cubicBezTo>
                  <a:pt x="27166" y="73912"/>
                  <a:pt x="27228" y="73921"/>
                  <a:pt x="27292" y="73921"/>
                </a:cubicBezTo>
                <a:cubicBezTo>
                  <a:pt x="27618" y="73921"/>
                  <a:pt x="27895" y="73680"/>
                  <a:pt x="27941" y="73357"/>
                </a:cubicBezTo>
                <a:cubicBezTo>
                  <a:pt x="27988" y="73033"/>
                  <a:pt x="27789" y="72725"/>
                  <a:pt x="27476" y="72633"/>
                </a:cubicBezTo>
                <a:cubicBezTo>
                  <a:pt x="26649" y="72391"/>
                  <a:pt x="25819" y="72116"/>
                  <a:pt x="25011" y="71814"/>
                </a:cubicBezTo>
                <a:cubicBezTo>
                  <a:pt x="24936" y="71786"/>
                  <a:pt x="24858" y="71773"/>
                  <a:pt x="24782" y="71773"/>
                </a:cubicBezTo>
                <a:close/>
                <a:moveTo>
                  <a:pt x="48180" y="72586"/>
                </a:moveTo>
                <a:cubicBezTo>
                  <a:pt x="48112" y="72586"/>
                  <a:pt x="48043" y="72597"/>
                  <a:pt x="47975" y="72619"/>
                </a:cubicBezTo>
                <a:cubicBezTo>
                  <a:pt x="47149" y="72862"/>
                  <a:pt x="46302" y="73078"/>
                  <a:pt x="45459" y="73261"/>
                </a:cubicBezTo>
                <a:cubicBezTo>
                  <a:pt x="45131" y="73332"/>
                  <a:pt x="44909" y="73639"/>
                  <a:pt x="44945" y="73973"/>
                </a:cubicBezTo>
                <a:cubicBezTo>
                  <a:pt x="44980" y="74307"/>
                  <a:pt x="45262" y="74560"/>
                  <a:pt x="45598" y="74562"/>
                </a:cubicBezTo>
                <a:cubicBezTo>
                  <a:pt x="45644" y="74560"/>
                  <a:pt x="45692" y="74556"/>
                  <a:pt x="45738" y="74546"/>
                </a:cubicBezTo>
                <a:cubicBezTo>
                  <a:pt x="46612" y="74355"/>
                  <a:pt x="47489" y="74133"/>
                  <a:pt x="48345" y="73881"/>
                </a:cubicBezTo>
                <a:cubicBezTo>
                  <a:pt x="48704" y="73787"/>
                  <a:pt x="48915" y="73414"/>
                  <a:pt x="48810" y="73058"/>
                </a:cubicBezTo>
                <a:cubicBezTo>
                  <a:pt x="48725" y="72771"/>
                  <a:pt x="48463" y="72586"/>
                  <a:pt x="48180" y="72586"/>
                </a:cubicBezTo>
                <a:close/>
                <a:moveTo>
                  <a:pt x="29845" y="73254"/>
                </a:moveTo>
                <a:cubicBezTo>
                  <a:pt x="29542" y="73254"/>
                  <a:pt x="29269" y="73463"/>
                  <a:pt x="29202" y="73772"/>
                </a:cubicBezTo>
                <a:cubicBezTo>
                  <a:pt x="29125" y="74130"/>
                  <a:pt x="29355" y="74483"/>
                  <a:pt x="29714" y="74556"/>
                </a:cubicBezTo>
                <a:cubicBezTo>
                  <a:pt x="30585" y="74743"/>
                  <a:pt x="31477" y="74903"/>
                  <a:pt x="32363" y="75028"/>
                </a:cubicBezTo>
                <a:cubicBezTo>
                  <a:pt x="32393" y="75033"/>
                  <a:pt x="32425" y="75035"/>
                  <a:pt x="32456" y="75035"/>
                </a:cubicBezTo>
                <a:lnTo>
                  <a:pt x="32456" y="75035"/>
                </a:lnTo>
                <a:cubicBezTo>
                  <a:pt x="32802" y="75035"/>
                  <a:pt x="33087" y="74768"/>
                  <a:pt x="33111" y="74423"/>
                </a:cubicBezTo>
                <a:cubicBezTo>
                  <a:pt x="33135" y="74079"/>
                  <a:pt x="32889" y="73774"/>
                  <a:pt x="32547" y="73727"/>
                </a:cubicBezTo>
                <a:cubicBezTo>
                  <a:pt x="31692" y="73605"/>
                  <a:pt x="30831" y="73452"/>
                  <a:pt x="29991" y="73270"/>
                </a:cubicBezTo>
                <a:cubicBezTo>
                  <a:pt x="29942" y="73259"/>
                  <a:pt x="29893" y="73254"/>
                  <a:pt x="29845" y="73254"/>
                </a:cubicBezTo>
                <a:close/>
                <a:moveTo>
                  <a:pt x="32456" y="75035"/>
                </a:moveTo>
                <a:cubicBezTo>
                  <a:pt x="32456" y="75035"/>
                  <a:pt x="32456" y="75035"/>
                  <a:pt x="32455" y="75035"/>
                </a:cubicBezTo>
                <a:lnTo>
                  <a:pt x="32457" y="75035"/>
                </a:lnTo>
                <a:cubicBezTo>
                  <a:pt x="32456" y="75035"/>
                  <a:pt x="32456" y="75035"/>
                  <a:pt x="32456" y="75035"/>
                </a:cubicBezTo>
                <a:close/>
                <a:moveTo>
                  <a:pt x="42996" y="73714"/>
                </a:moveTo>
                <a:cubicBezTo>
                  <a:pt x="42965" y="73714"/>
                  <a:pt x="42934" y="73716"/>
                  <a:pt x="42903" y="73720"/>
                </a:cubicBezTo>
                <a:cubicBezTo>
                  <a:pt x="42052" y="73842"/>
                  <a:pt x="41182" y="73935"/>
                  <a:pt x="40321" y="73996"/>
                </a:cubicBezTo>
                <a:cubicBezTo>
                  <a:pt x="39968" y="74023"/>
                  <a:pt x="39700" y="74322"/>
                  <a:pt x="39712" y="74675"/>
                </a:cubicBezTo>
                <a:cubicBezTo>
                  <a:pt x="39725" y="75028"/>
                  <a:pt x="40014" y="75309"/>
                  <a:pt x="40368" y="75310"/>
                </a:cubicBezTo>
                <a:cubicBezTo>
                  <a:pt x="40383" y="75310"/>
                  <a:pt x="40399" y="75309"/>
                  <a:pt x="40415" y="75309"/>
                </a:cubicBezTo>
                <a:cubicBezTo>
                  <a:pt x="41308" y="75244"/>
                  <a:pt x="42207" y="75148"/>
                  <a:pt x="43089" y="75022"/>
                </a:cubicBezTo>
                <a:cubicBezTo>
                  <a:pt x="43449" y="74971"/>
                  <a:pt x="43699" y="74637"/>
                  <a:pt x="43647" y="74278"/>
                </a:cubicBezTo>
                <a:cubicBezTo>
                  <a:pt x="43600" y="73950"/>
                  <a:pt x="43318" y="73714"/>
                  <a:pt x="42996" y="73714"/>
                </a:cubicBezTo>
                <a:close/>
                <a:moveTo>
                  <a:pt x="35081" y="73998"/>
                </a:moveTo>
                <a:cubicBezTo>
                  <a:pt x="34739" y="73998"/>
                  <a:pt x="34451" y="74263"/>
                  <a:pt x="34427" y="74609"/>
                </a:cubicBezTo>
                <a:cubicBezTo>
                  <a:pt x="34401" y="74972"/>
                  <a:pt x="34676" y="75287"/>
                  <a:pt x="35039" y="75311"/>
                </a:cubicBezTo>
                <a:cubicBezTo>
                  <a:pt x="35921" y="75373"/>
                  <a:pt x="36818" y="75404"/>
                  <a:pt x="37702" y="75404"/>
                </a:cubicBezTo>
                <a:lnTo>
                  <a:pt x="37726" y="75404"/>
                </a:lnTo>
                <a:cubicBezTo>
                  <a:pt x="38089" y="75404"/>
                  <a:pt x="38372" y="75109"/>
                  <a:pt x="38372" y="74747"/>
                </a:cubicBezTo>
                <a:cubicBezTo>
                  <a:pt x="38372" y="74383"/>
                  <a:pt x="38066" y="74089"/>
                  <a:pt x="37702" y="74089"/>
                </a:cubicBezTo>
                <a:cubicBezTo>
                  <a:pt x="36848" y="74089"/>
                  <a:pt x="35982" y="74059"/>
                  <a:pt x="35129" y="74000"/>
                </a:cubicBezTo>
                <a:cubicBezTo>
                  <a:pt x="35113" y="73998"/>
                  <a:pt x="35097" y="73998"/>
                  <a:pt x="35081" y="73998"/>
                </a:cubicBezTo>
                <a:close/>
              </a:path>
            </a:pathLst>
          </a:custGeom>
          <a:solidFill>
            <a:srgbClr val="FE524D">
              <a:alpha val="31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57" name="Google Shape;857;p22"/>
          <p:cNvGrpSpPr/>
          <p:nvPr/>
        </p:nvGrpSpPr>
        <p:grpSpPr>
          <a:xfrm>
            <a:off x="8127911" y="138841"/>
            <a:ext cx="870735" cy="750197"/>
            <a:chOff x="7278350" y="4476150"/>
            <a:chExt cx="397850" cy="342775"/>
          </a:xfrm>
        </p:grpSpPr>
        <p:sp>
          <p:nvSpPr>
            <p:cNvPr id="858" name="Google Shape;858;p22"/>
            <p:cNvSpPr/>
            <p:nvPr/>
          </p:nvSpPr>
          <p:spPr>
            <a:xfrm>
              <a:off x="7278350" y="4476150"/>
              <a:ext cx="52500" cy="52525"/>
            </a:xfrm>
            <a:custGeom>
              <a:avLst/>
              <a:gdLst/>
              <a:ahLst/>
              <a:cxnLst/>
              <a:rect l="l" t="t" r="r" b="b"/>
              <a:pathLst>
                <a:path w="2100" h="2101" extrusionOk="0">
                  <a:moveTo>
                    <a:pt x="708" y="1"/>
                  </a:moveTo>
                  <a:lnTo>
                    <a:pt x="708" y="709"/>
                  </a:lnTo>
                  <a:lnTo>
                    <a:pt x="0" y="709"/>
                  </a:lnTo>
                  <a:lnTo>
                    <a:pt x="0" y="1392"/>
                  </a:lnTo>
                  <a:lnTo>
                    <a:pt x="708" y="1392"/>
                  </a:lnTo>
                  <a:lnTo>
                    <a:pt x="708" y="2100"/>
                  </a:lnTo>
                  <a:lnTo>
                    <a:pt x="1392" y="2100"/>
                  </a:lnTo>
                  <a:lnTo>
                    <a:pt x="1391" y="1392"/>
                  </a:lnTo>
                  <a:lnTo>
                    <a:pt x="2100" y="1392"/>
                  </a:lnTo>
                  <a:lnTo>
                    <a:pt x="2100" y="709"/>
                  </a:lnTo>
                  <a:lnTo>
                    <a:pt x="1391" y="709"/>
                  </a:lnTo>
                  <a:lnTo>
                    <a:pt x="1391" y="1"/>
                  </a:lnTo>
                  <a:close/>
                </a:path>
              </a:pathLst>
            </a:custGeom>
            <a:solidFill>
              <a:srgbClr val="FE9B2B">
                <a:alpha val="4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22"/>
            <p:cNvSpPr/>
            <p:nvPr/>
          </p:nvSpPr>
          <p:spPr>
            <a:xfrm>
              <a:off x="7364675" y="4476150"/>
              <a:ext cx="52550" cy="52525"/>
            </a:xfrm>
            <a:custGeom>
              <a:avLst/>
              <a:gdLst/>
              <a:ahLst/>
              <a:cxnLst/>
              <a:rect l="l" t="t" r="r" b="b"/>
              <a:pathLst>
                <a:path w="2102" h="2101" extrusionOk="0">
                  <a:moveTo>
                    <a:pt x="709" y="1"/>
                  </a:moveTo>
                  <a:lnTo>
                    <a:pt x="709" y="709"/>
                  </a:lnTo>
                  <a:lnTo>
                    <a:pt x="0" y="709"/>
                  </a:lnTo>
                  <a:lnTo>
                    <a:pt x="1" y="1392"/>
                  </a:lnTo>
                  <a:lnTo>
                    <a:pt x="709" y="1392"/>
                  </a:lnTo>
                  <a:lnTo>
                    <a:pt x="709" y="2100"/>
                  </a:lnTo>
                  <a:lnTo>
                    <a:pt x="1393" y="2100"/>
                  </a:lnTo>
                  <a:lnTo>
                    <a:pt x="1392" y="1392"/>
                  </a:lnTo>
                  <a:lnTo>
                    <a:pt x="2101" y="1392"/>
                  </a:lnTo>
                  <a:lnTo>
                    <a:pt x="2101" y="709"/>
                  </a:lnTo>
                  <a:lnTo>
                    <a:pt x="1393" y="709"/>
                  </a:lnTo>
                  <a:lnTo>
                    <a:pt x="1393" y="1"/>
                  </a:lnTo>
                  <a:close/>
                </a:path>
              </a:pathLst>
            </a:custGeom>
            <a:solidFill>
              <a:srgbClr val="FE9B2B">
                <a:alpha val="4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22"/>
            <p:cNvSpPr/>
            <p:nvPr/>
          </p:nvSpPr>
          <p:spPr>
            <a:xfrm>
              <a:off x="7451000" y="4476150"/>
              <a:ext cx="52550" cy="52525"/>
            </a:xfrm>
            <a:custGeom>
              <a:avLst/>
              <a:gdLst/>
              <a:ahLst/>
              <a:cxnLst/>
              <a:rect l="l" t="t" r="r" b="b"/>
              <a:pathLst>
                <a:path w="2102" h="2101" extrusionOk="0">
                  <a:moveTo>
                    <a:pt x="709" y="1"/>
                  </a:moveTo>
                  <a:lnTo>
                    <a:pt x="709" y="709"/>
                  </a:lnTo>
                  <a:lnTo>
                    <a:pt x="1" y="709"/>
                  </a:lnTo>
                  <a:lnTo>
                    <a:pt x="1" y="1392"/>
                  </a:lnTo>
                  <a:lnTo>
                    <a:pt x="709" y="1392"/>
                  </a:lnTo>
                  <a:lnTo>
                    <a:pt x="709" y="2100"/>
                  </a:lnTo>
                  <a:lnTo>
                    <a:pt x="1393" y="2100"/>
                  </a:lnTo>
                  <a:lnTo>
                    <a:pt x="1393" y="1392"/>
                  </a:lnTo>
                  <a:lnTo>
                    <a:pt x="2101" y="1392"/>
                  </a:lnTo>
                  <a:lnTo>
                    <a:pt x="2101" y="709"/>
                  </a:lnTo>
                  <a:lnTo>
                    <a:pt x="1393" y="709"/>
                  </a:lnTo>
                  <a:lnTo>
                    <a:pt x="1393" y="1"/>
                  </a:lnTo>
                  <a:close/>
                </a:path>
              </a:pathLst>
            </a:custGeom>
            <a:solidFill>
              <a:srgbClr val="FE9B2B">
                <a:alpha val="4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22"/>
            <p:cNvSpPr/>
            <p:nvPr/>
          </p:nvSpPr>
          <p:spPr>
            <a:xfrm>
              <a:off x="7537375" y="4476150"/>
              <a:ext cx="52525" cy="52550"/>
            </a:xfrm>
            <a:custGeom>
              <a:avLst/>
              <a:gdLst/>
              <a:ahLst/>
              <a:cxnLst/>
              <a:rect l="l" t="t" r="r" b="b"/>
              <a:pathLst>
                <a:path w="2101" h="2102" extrusionOk="0">
                  <a:moveTo>
                    <a:pt x="708" y="1"/>
                  </a:moveTo>
                  <a:lnTo>
                    <a:pt x="708" y="709"/>
                  </a:lnTo>
                  <a:lnTo>
                    <a:pt x="0" y="709"/>
                  </a:lnTo>
                  <a:lnTo>
                    <a:pt x="0" y="1392"/>
                  </a:lnTo>
                  <a:lnTo>
                    <a:pt x="707" y="1392"/>
                  </a:lnTo>
                  <a:lnTo>
                    <a:pt x="708" y="2100"/>
                  </a:lnTo>
                  <a:lnTo>
                    <a:pt x="1391" y="2101"/>
                  </a:lnTo>
                  <a:lnTo>
                    <a:pt x="1391" y="1392"/>
                  </a:lnTo>
                  <a:lnTo>
                    <a:pt x="2101" y="1392"/>
                  </a:lnTo>
                  <a:lnTo>
                    <a:pt x="2100" y="709"/>
                  </a:lnTo>
                  <a:lnTo>
                    <a:pt x="1392" y="709"/>
                  </a:lnTo>
                  <a:lnTo>
                    <a:pt x="1391" y="1"/>
                  </a:lnTo>
                  <a:close/>
                </a:path>
              </a:pathLst>
            </a:custGeom>
            <a:solidFill>
              <a:srgbClr val="FE9B2B">
                <a:alpha val="4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22"/>
            <p:cNvSpPr/>
            <p:nvPr/>
          </p:nvSpPr>
          <p:spPr>
            <a:xfrm>
              <a:off x="7623700" y="4476150"/>
              <a:ext cx="52500" cy="52525"/>
            </a:xfrm>
            <a:custGeom>
              <a:avLst/>
              <a:gdLst/>
              <a:ahLst/>
              <a:cxnLst/>
              <a:rect l="l" t="t" r="r" b="b"/>
              <a:pathLst>
                <a:path w="2100" h="2101" extrusionOk="0">
                  <a:moveTo>
                    <a:pt x="709" y="1"/>
                  </a:moveTo>
                  <a:lnTo>
                    <a:pt x="709" y="709"/>
                  </a:lnTo>
                  <a:lnTo>
                    <a:pt x="0" y="709"/>
                  </a:lnTo>
                  <a:lnTo>
                    <a:pt x="0" y="1392"/>
                  </a:lnTo>
                  <a:lnTo>
                    <a:pt x="709" y="1392"/>
                  </a:lnTo>
                  <a:lnTo>
                    <a:pt x="709" y="2100"/>
                  </a:lnTo>
                  <a:lnTo>
                    <a:pt x="1392" y="2100"/>
                  </a:lnTo>
                  <a:lnTo>
                    <a:pt x="1392" y="1392"/>
                  </a:lnTo>
                  <a:lnTo>
                    <a:pt x="2100" y="1392"/>
                  </a:lnTo>
                  <a:lnTo>
                    <a:pt x="2100" y="709"/>
                  </a:lnTo>
                  <a:lnTo>
                    <a:pt x="1392" y="709"/>
                  </a:lnTo>
                  <a:lnTo>
                    <a:pt x="1392" y="1"/>
                  </a:lnTo>
                  <a:close/>
                </a:path>
              </a:pathLst>
            </a:custGeom>
            <a:solidFill>
              <a:srgbClr val="FE9B2B">
                <a:alpha val="4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22"/>
            <p:cNvSpPr/>
            <p:nvPr/>
          </p:nvSpPr>
          <p:spPr>
            <a:xfrm>
              <a:off x="7278350" y="4572900"/>
              <a:ext cx="52500" cy="52525"/>
            </a:xfrm>
            <a:custGeom>
              <a:avLst/>
              <a:gdLst/>
              <a:ahLst/>
              <a:cxnLst/>
              <a:rect l="l" t="t" r="r" b="b"/>
              <a:pathLst>
                <a:path w="2100" h="2101" extrusionOk="0">
                  <a:moveTo>
                    <a:pt x="708" y="1"/>
                  </a:moveTo>
                  <a:lnTo>
                    <a:pt x="708" y="709"/>
                  </a:lnTo>
                  <a:lnTo>
                    <a:pt x="0" y="709"/>
                  </a:lnTo>
                  <a:lnTo>
                    <a:pt x="0" y="1392"/>
                  </a:lnTo>
                  <a:lnTo>
                    <a:pt x="708" y="1392"/>
                  </a:lnTo>
                  <a:lnTo>
                    <a:pt x="708" y="2100"/>
                  </a:lnTo>
                  <a:lnTo>
                    <a:pt x="1391" y="2100"/>
                  </a:lnTo>
                  <a:lnTo>
                    <a:pt x="1391" y="1393"/>
                  </a:lnTo>
                  <a:lnTo>
                    <a:pt x="2100" y="1392"/>
                  </a:lnTo>
                  <a:lnTo>
                    <a:pt x="2100" y="709"/>
                  </a:lnTo>
                  <a:lnTo>
                    <a:pt x="1391" y="709"/>
                  </a:lnTo>
                  <a:lnTo>
                    <a:pt x="1392" y="1"/>
                  </a:lnTo>
                  <a:close/>
                </a:path>
              </a:pathLst>
            </a:custGeom>
            <a:solidFill>
              <a:srgbClr val="FE9B2B">
                <a:alpha val="4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22"/>
            <p:cNvSpPr/>
            <p:nvPr/>
          </p:nvSpPr>
          <p:spPr>
            <a:xfrm>
              <a:off x="7364675" y="4572900"/>
              <a:ext cx="52550" cy="52525"/>
            </a:xfrm>
            <a:custGeom>
              <a:avLst/>
              <a:gdLst/>
              <a:ahLst/>
              <a:cxnLst/>
              <a:rect l="l" t="t" r="r" b="b"/>
              <a:pathLst>
                <a:path w="2102" h="2101" extrusionOk="0">
                  <a:moveTo>
                    <a:pt x="709" y="1"/>
                  </a:moveTo>
                  <a:lnTo>
                    <a:pt x="709" y="709"/>
                  </a:lnTo>
                  <a:lnTo>
                    <a:pt x="0" y="709"/>
                  </a:lnTo>
                  <a:lnTo>
                    <a:pt x="1" y="1392"/>
                  </a:lnTo>
                  <a:lnTo>
                    <a:pt x="709" y="1393"/>
                  </a:lnTo>
                  <a:lnTo>
                    <a:pt x="709" y="2100"/>
                  </a:lnTo>
                  <a:lnTo>
                    <a:pt x="1393" y="2100"/>
                  </a:lnTo>
                  <a:lnTo>
                    <a:pt x="1393" y="1392"/>
                  </a:lnTo>
                  <a:lnTo>
                    <a:pt x="2101" y="1392"/>
                  </a:lnTo>
                  <a:lnTo>
                    <a:pt x="2101" y="709"/>
                  </a:lnTo>
                  <a:lnTo>
                    <a:pt x="1393" y="709"/>
                  </a:lnTo>
                  <a:lnTo>
                    <a:pt x="1393" y="1"/>
                  </a:lnTo>
                  <a:close/>
                </a:path>
              </a:pathLst>
            </a:custGeom>
            <a:solidFill>
              <a:srgbClr val="FE9B2B">
                <a:alpha val="4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22"/>
            <p:cNvSpPr/>
            <p:nvPr/>
          </p:nvSpPr>
          <p:spPr>
            <a:xfrm>
              <a:off x="7451000" y="4572900"/>
              <a:ext cx="52550" cy="52525"/>
            </a:xfrm>
            <a:custGeom>
              <a:avLst/>
              <a:gdLst/>
              <a:ahLst/>
              <a:cxnLst/>
              <a:rect l="l" t="t" r="r" b="b"/>
              <a:pathLst>
                <a:path w="2102" h="2101" extrusionOk="0">
                  <a:moveTo>
                    <a:pt x="709" y="1"/>
                  </a:moveTo>
                  <a:lnTo>
                    <a:pt x="709" y="709"/>
                  </a:lnTo>
                  <a:lnTo>
                    <a:pt x="1" y="709"/>
                  </a:lnTo>
                  <a:lnTo>
                    <a:pt x="1" y="1392"/>
                  </a:lnTo>
                  <a:lnTo>
                    <a:pt x="709" y="1392"/>
                  </a:lnTo>
                  <a:lnTo>
                    <a:pt x="709" y="2100"/>
                  </a:lnTo>
                  <a:lnTo>
                    <a:pt x="1393" y="2100"/>
                  </a:lnTo>
                  <a:lnTo>
                    <a:pt x="1393" y="1392"/>
                  </a:lnTo>
                  <a:lnTo>
                    <a:pt x="2101" y="1392"/>
                  </a:lnTo>
                  <a:lnTo>
                    <a:pt x="2101" y="709"/>
                  </a:lnTo>
                  <a:lnTo>
                    <a:pt x="1393" y="709"/>
                  </a:lnTo>
                  <a:lnTo>
                    <a:pt x="1393" y="1"/>
                  </a:lnTo>
                  <a:close/>
                </a:path>
              </a:pathLst>
            </a:custGeom>
            <a:solidFill>
              <a:srgbClr val="FE9B2B">
                <a:alpha val="4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22"/>
            <p:cNvSpPr/>
            <p:nvPr/>
          </p:nvSpPr>
          <p:spPr>
            <a:xfrm>
              <a:off x="7537375" y="4572900"/>
              <a:ext cx="52500" cy="52525"/>
            </a:xfrm>
            <a:custGeom>
              <a:avLst/>
              <a:gdLst/>
              <a:ahLst/>
              <a:cxnLst/>
              <a:rect l="l" t="t" r="r" b="b"/>
              <a:pathLst>
                <a:path w="2100" h="2101" extrusionOk="0">
                  <a:moveTo>
                    <a:pt x="708" y="1"/>
                  </a:moveTo>
                  <a:lnTo>
                    <a:pt x="708" y="709"/>
                  </a:lnTo>
                  <a:lnTo>
                    <a:pt x="0" y="709"/>
                  </a:lnTo>
                  <a:lnTo>
                    <a:pt x="0" y="1393"/>
                  </a:lnTo>
                  <a:lnTo>
                    <a:pt x="708" y="1392"/>
                  </a:lnTo>
                  <a:lnTo>
                    <a:pt x="708" y="1392"/>
                  </a:lnTo>
                  <a:lnTo>
                    <a:pt x="707" y="2100"/>
                  </a:lnTo>
                  <a:lnTo>
                    <a:pt x="1391" y="2100"/>
                  </a:lnTo>
                  <a:lnTo>
                    <a:pt x="1391" y="1392"/>
                  </a:lnTo>
                  <a:lnTo>
                    <a:pt x="2100" y="1392"/>
                  </a:lnTo>
                  <a:lnTo>
                    <a:pt x="2100" y="709"/>
                  </a:lnTo>
                  <a:lnTo>
                    <a:pt x="1391" y="709"/>
                  </a:lnTo>
                  <a:lnTo>
                    <a:pt x="1391" y="1"/>
                  </a:lnTo>
                  <a:close/>
                </a:path>
              </a:pathLst>
            </a:custGeom>
            <a:solidFill>
              <a:srgbClr val="FE9B2B">
                <a:alpha val="4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22"/>
            <p:cNvSpPr/>
            <p:nvPr/>
          </p:nvSpPr>
          <p:spPr>
            <a:xfrm>
              <a:off x="7623700" y="4572900"/>
              <a:ext cx="52500" cy="52525"/>
            </a:xfrm>
            <a:custGeom>
              <a:avLst/>
              <a:gdLst/>
              <a:ahLst/>
              <a:cxnLst/>
              <a:rect l="l" t="t" r="r" b="b"/>
              <a:pathLst>
                <a:path w="2100" h="2101" extrusionOk="0">
                  <a:moveTo>
                    <a:pt x="709" y="1"/>
                  </a:moveTo>
                  <a:lnTo>
                    <a:pt x="709" y="709"/>
                  </a:lnTo>
                  <a:lnTo>
                    <a:pt x="0" y="709"/>
                  </a:lnTo>
                  <a:lnTo>
                    <a:pt x="0" y="1392"/>
                  </a:lnTo>
                  <a:lnTo>
                    <a:pt x="709" y="1392"/>
                  </a:lnTo>
                  <a:lnTo>
                    <a:pt x="709" y="2100"/>
                  </a:lnTo>
                  <a:lnTo>
                    <a:pt x="1393" y="2100"/>
                  </a:lnTo>
                  <a:lnTo>
                    <a:pt x="1392" y="1392"/>
                  </a:lnTo>
                  <a:lnTo>
                    <a:pt x="1392" y="1392"/>
                  </a:lnTo>
                  <a:lnTo>
                    <a:pt x="2100" y="1393"/>
                  </a:lnTo>
                  <a:lnTo>
                    <a:pt x="2100" y="709"/>
                  </a:lnTo>
                  <a:lnTo>
                    <a:pt x="1392" y="709"/>
                  </a:lnTo>
                  <a:lnTo>
                    <a:pt x="1392" y="1"/>
                  </a:lnTo>
                  <a:close/>
                </a:path>
              </a:pathLst>
            </a:custGeom>
            <a:solidFill>
              <a:srgbClr val="FE9B2B">
                <a:alpha val="4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22"/>
            <p:cNvSpPr/>
            <p:nvPr/>
          </p:nvSpPr>
          <p:spPr>
            <a:xfrm>
              <a:off x="7278350" y="4669650"/>
              <a:ext cx="52500" cy="52525"/>
            </a:xfrm>
            <a:custGeom>
              <a:avLst/>
              <a:gdLst/>
              <a:ahLst/>
              <a:cxnLst/>
              <a:rect l="l" t="t" r="r" b="b"/>
              <a:pathLst>
                <a:path w="2100" h="2101" extrusionOk="0">
                  <a:moveTo>
                    <a:pt x="708" y="1"/>
                  </a:moveTo>
                  <a:lnTo>
                    <a:pt x="708" y="709"/>
                  </a:lnTo>
                  <a:lnTo>
                    <a:pt x="0" y="709"/>
                  </a:lnTo>
                  <a:lnTo>
                    <a:pt x="0" y="1392"/>
                  </a:lnTo>
                  <a:lnTo>
                    <a:pt x="708" y="1392"/>
                  </a:lnTo>
                  <a:lnTo>
                    <a:pt x="708" y="2101"/>
                  </a:lnTo>
                  <a:lnTo>
                    <a:pt x="1391" y="2101"/>
                  </a:lnTo>
                  <a:lnTo>
                    <a:pt x="1391" y="1392"/>
                  </a:lnTo>
                  <a:lnTo>
                    <a:pt x="2100" y="1392"/>
                  </a:lnTo>
                  <a:lnTo>
                    <a:pt x="2100" y="709"/>
                  </a:lnTo>
                  <a:lnTo>
                    <a:pt x="1392" y="709"/>
                  </a:lnTo>
                  <a:lnTo>
                    <a:pt x="1391" y="1"/>
                  </a:lnTo>
                  <a:close/>
                </a:path>
              </a:pathLst>
            </a:custGeom>
            <a:solidFill>
              <a:srgbClr val="FE9B2B">
                <a:alpha val="4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22"/>
            <p:cNvSpPr/>
            <p:nvPr/>
          </p:nvSpPr>
          <p:spPr>
            <a:xfrm>
              <a:off x="7364675" y="4669650"/>
              <a:ext cx="52550" cy="52525"/>
            </a:xfrm>
            <a:custGeom>
              <a:avLst/>
              <a:gdLst/>
              <a:ahLst/>
              <a:cxnLst/>
              <a:rect l="l" t="t" r="r" b="b"/>
              <a:pathLst>
                <a:path w="2102" h="2101" extrusionOk="0">
                  <a:moveTo>
                    <a:pt x="709" y="1"/>
                  </a:moveTo>
                  <a:lnTo>
                    <a:pt x="709" y="709"/>
                  </a:lnTo>
                  <a:lnTo>
                    <a:pt x="0" y="709"/>
                  </a:lnTo>
                  <a:lnTo>
                    <a:pt x="0" y="1393"/>
                  </a:lnTo>
                  <a:lnTo>
                    <a:pt x="709" y="1392"/>
                  </a:lnTo>
                  <a:lnTo>
                    <a:pt x="709" y="2101"/>
                  </a:lnTo>
                  <a:lnTo>
                    <a:pt x="1393" y="2101"/>
                  </a:lnTo>
                  <a:lnTo>
                    <a:pt x="1393" y="1392"/>
                  </a:lnTo>
                  <a:lnTo>
                    <a:pt x="2101" y="1392"/>
                  </a:lnTo>
                  <a:lnTo>
                    <a:pt x="2101" y="709"/>
                  </a:lnTo>
                  <a:lnTo>
                    <a:pt x="1393" y="709"/>
                  </a:lnTo>
                  <a:lnTo>
                    <a:pt x="1393" y="1"/>
                  </a:lnTo>
                  <a:close/>
                </a:path>
              </a:pathLst>
            </a:custGeom>
            <a:solidFill>
              <a:srgbClr val="FE9B2B">
                <a:alpha val="4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22"/>
            <p:cNvSpPr/>
            <p:nvPr/>
          </p:nvSpPr>
          <p:spPr>
            <a:xfrm>
              <a:off x="7451000" y="4669650"/>
              <a:ext cx="52550" cy="52525"/>
            </a:xfrm>
            <a:custGeom>
              <a:avLst/>
              <a:gdLst/>
              <a:ahLst/>
              <a:cxnLst/>
              <a:rect l="l" t="t" r="r" b="b"/>
              <a:pathLst>
                <a:path w="2102" h="2101" extrusionOk="0">
                  <a:moveTo>
                    <a:pt x="709" y="1"/>
                  </a:moveTo>
                  <a:lnTo>
                    <a:pt x="709" y="709"/>
                  </a:lnTo>
                  <a:lnTo>
                    <a:pt x="1" y="709"/>
                  </a:lnTo>
                  <a:lnTo>
                    <a:pt x="1" y="1393"/>
                  </a:lnTo>
                  <a:lnTo>
                    <a:pt x="709" y="1392"/>
                  </a:lnTo>
                  <a:lnTo>
                    <a:pt x="709" y="2101"/>
                  </a:lnTo>
                  <a:lnTo>
                    <a:pt x="1393" y="2101"/>
                  </a:lnTo>
                  <a:lnTo>
                    <a:pt x="1393" y="1392"/>
                  </a:lnTo>
                  <a:lnTo>
                    <a:pt x="2101" y="1393"/>
                  </a:lnTo>
                  <a:lnTo>
                    <a:pt x="2101" y="709"/>
                  </a:lnTo>
                  <a:lnTo>
                    <a:pt x="1393" y="709"/>
                  </a:lnTo>
                  <a:lnTo>
                    <a:pt x="1393" y="1"/>
                  </a:lnTo>
                  <a:close/>
                </a:path>
              </a:pathLst>
            </a:custGeom>
            <a:solidFill>
              <a:srgbClr val="FE9B2B">
                <a:alpha val="4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22"/>
            <p:cNvSpPr/>
            <p:nvPr/>
          </p:nvSpPr>
          <p:spPr>
            <a:xfrm>
              <a:off x="7537375" y="4669650"/>
              <a:ext cx="52500" cy="52525"/>
            </a:xfrm>
            <a:custGeom>
              <a:avLst/>
              <a:gdLst/>
              <a:ahLst/>
              <a:cxnLst/>
              <a:rect l="l" t="t" r="r" b="b"/>
              <a:pathLst>
                <a:path w="2100" h="2101" extrusionOk="0">
                  <a:moveTo>
                    <a:pt x="708" y="1"/>
                  </a:moveTo>
                  <a:lnTo>
                    <a:pt x="707" y="709"/>
                  </a:lnTo>
                  <a:lnTo>
                    <a:pt x="0" y="709"/>
                  </a:lnTo>
                  <a:lnTo>
                    <a:pt x="0" y="1392"/>
                  </a:lnTo>
                  <a:lnTo>
                    <a:pt x="708" y="1392"/>
                  </a:lnTo>
                  <a:lnTo>
                    <a:pt x="708" y="2101"/>
                  </a:lnTo>
                  <a:lnTo>
                    <a:pt x="1391" y="2101"/>
                  </a:lnTo>
                  <a:lnTo>
                    <a:pt x="1391" y="1393"/>
                  </a:lnTo>
                  <a:lnTo>
                    <a:pt x="2100" y="1393"/>
                  </a:lnTo>
                  <a:lnTo>
                    <a:pt x="2100" y="709"/>
                  </a:lnTo>
                  <a:lnTo>
                    <a:pt x="1391" y="709"/>
                  </a:lnTo>
                  <a:lnTo>
                    <a:pt x="1391" y="1"/>
                  </a:lnTo>
                  <a:close/>
                </a:path>
              </a:pathLst>
            </a:custGeom>
            <a:solidFill>
              <a:srgbClr val="FE9B2B">
                <a:alpha val="4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22"/>
            <p:cNvSpPr/>
            <p:nvPr/>
          </p:nvSpPr>
          <p:spPr>
            <a:xfrm>
              <a:off x="7623700" y="4669650"/>
              <a:ext cx="52500" cy="52525"/>
            </a:xfrm>
            <a:custGeom>
              <a:avLst/>
              <a:gdLst/>
              <a:ahLst/>
              <a:cxnLst/>
              <a:rect l="l" t="t" r="r" b="b"/>
              <a:pathLst>
                <a:path w="2100" h="2101" extrusionOk="0">
                  <a:moveTo>
                    <a:pt x="709" y="1"/>
                  </a:moveTo>
                  <a:lnTo>
                    <a:pt x="709" y="709"/>
                  </a:lnTo>
                  <a:lnTo>
                    <a:pt x="0" y="709"/>
                  </a:lnTo>
                  <a:lnTo>
                    <a:pt x="0" y="1392"/>
                  </a:lnTo>
                  <a:lnTo>
                    <a:pt x="709" y="1392"/>
                  </a:lnTo>
                  <a:lnTo>
                    <a:pt x="709" y="2101"/>
                  </a:lnTo>
                  <a:lnTo>
                    <a:pt x="1392" y="2101"/>
                  </a:lnTo>
                  <a:lnTo>
                    <a:pt x="1392" y="1393"/>
                  </a:lnTo>
                  <a:lnTo>
                    <a:pt x="2100" y="1392"/>
                  </a:lnTo>
                  <a:lnTo>
                    <a:pt x="2100" y="709"/>
                  </a:lnTo>
                  <a:lnTo>
                    <a:pt x="1393" y="709"/>
                  </a:lnTo>
                  <a:lnTo>
                    <a:pt x="1392" y="1"/>
                  </a:lnTo>
                  <a:close/>
                </a:path>
              </a:pathLst>
            </a:custGeom>
            <a:solidFill>
              <a:srgbClr val="FE9B2B">
                <a:alpha val="4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22"/>
            <p:cNvSpPr/>
            <p:nvPr/>
          </p:nvSpPr>
          <p:spPr>
            <a:xfrm>
              <a:off x="7278350" y="4766425"/>
              <a:ext cx="52500" cy="52500"/>
            </a:xfrm>
            <a:custGeom>
              <a:avLst/>
              <a:gdLst/>
              <a:ahLst/>
              <a:cxnLst/>
              <a:rect l="l" t="t" r="r" b="b"/>
              <a:pathLst>
                <a:path w="2100" h="2100" extrusionOk="0">
                  <a:moveTo>
                    <a:pt x="708" y="0"/>
                  </a:moveTo>
                  <a:lnTo>
                    <a:pt x="708" y="708"/>
                  </a:lnTo>
                  <a:lnTo>
                    <a:pt x="0" y="708"/>
                  </a:lnTo>
                  <a:lnTo>
                    <a:pt x="0" y="1391"/>
                  </a:lnTo>
                  <a:lnTo>
                    <a:pt x="708" y="1391"/>
                  </a:lnTo>
                  <a:lnTo>
                    <a:pt x="708" y="2100"/>
                  </a:lnTo>
                  <a:lnTo>
                    <a:pt x="1391" y="2100"/>
                  </a:lnTo>
                  <a:lnTo>
                    <a:pt x="1391" y="1391"/>
                  </a:lnTo>
                  <a:lnTo>
                    <a:pt x="2100" y="1391"/>
                  </a:lnTo>
                  <a:lnTo>
                    <a:pt x="2100" y="708"/>
                  </a:lnTo>
                  <a:lnTo>
                    <a:pt x="1391" y="708"/>
                  </a:lnTo>
                  <a:lnTo>
                    <a:pt x="1391" y="0"/>
                  </a:lnTo>
                  <a:close/>
                </a:path>
              </a:pathLst>
            </a:custGeom>
            <a:solidFill>
              <a:srgbClr val="FE9B2B">
                <a:alpha val="4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22"/>
            <p:cNvSpPr/>
            <p:nvPr/>
          </p:nvSpPr>
          <p:spPr>
            <a:xfrm>
              <a:off x="7364700" y="4766425"/>
              <a:ext cx="52525" cy="52500"/>
            </a:xfrm>
            <a:custGeom>
              <a:avLst/>
              <a:gdLst/>
              <a:ahLst/>
              <a:cxnLst/>
              <a:rect l="l" t="t" r="r" b="b"/>
              <a:pathLst>
                <a:path w="2101" h="2100" extrusionOk="0">
                  <a:moveTo>
                    <a:pt x="708" y="0"/>
                  </a:moveTo>
                  <a:lnTo>
                    <a:pt x="708" y="708"/>
                  </a:lnTo>
                  <a:lnTo>
                    <a:pt x="0" y="708"/>
                  </a:lnTo>
                  <a:lnTo>
                    <a:pt x="0" y="1391"/>
                  </a:lnTo>
                  <a:lnTo>
                    <a:pt x="708" y="1391"/>
                  </a:lnTo>
                  <a:lnTo>
                    <a:pt x="708" y="2100"/>
                  </a:lnTo>
                  <a:lnTo>
                    <a:pt x="1392" y="2100"/>
                  </a:lnTo>
                  <a:lnTo>
                    <a:pt x="1391" y="1391"/>
                  </a:lnTo>
                  <a:lnTo>
                    <a:pt x="2100" y="1391"/>
                  </a:lnTo>
                  <a:lnTo>
                    <a:pt x="2100" y="708"/>
                  </a:lnTo>
                  <a:lnTo>
                    <a:pt x="1392" y="708"/>
                  </a:lnTo>
                  <a:lnTo>
                    <a:pt x="1392" y="0"/>
                  </a:lnTo>
                  <a:close/>
                </a:path>
              </a:pathLst>
            </a:custGeom>
            <a:solidFill>
              <a:srgbClr val="FE9B2B">
                <a:alpha val="4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22"/>
            <p:cNvSpPr/>
            <p:nvPr/>
          </p:nvSpPr>
          <p:spPr>
            <a:xfrm>
              <a:off x="7451000" y="4766425"/>
              <a:ext cx="52550" cy="52500"/>
            </a:xfrm>
            <a:custGeom>
              <a:avLst/>
              <a:gdLst/>
              <a:ahLst/>
              <a:cxnLst/>
              <a:rect l="l" t="t" r="r" b="b"/>
              <a:pathLst>
                <a:path w="2102" h="2100" extrusionOk="0">
                  <a:moveTo>
                    <a:pt x="709" y="0"/>
                  </a:moveTo>
                  <a:lnTo>
                    <a:pt x="709" y="708"/>
                  </a:lnTo>
                  <a:lnTo>
                    <a:pt x="1" y="708"/>
                  </a:lnTo>
                  <a:lnTo>
                    <a:pt x="1" y="1391"/>
                  </a:lnTo>
                  <a:lnTo>
                    <a:pt x="709" y="1391"/>
                  </a:lnTo>
                  <a:lnTo>
                    <a:pt x="709" y="2100"/>
                  </a:lnTo>
                  <a:lnTo>
                    <a:pt x="1393" y="2100"/>
                  </a:lnTo>
                  <a:lnTo>
                    <a:pt x="1393" y="1391"/>
                  </a:lnTo>
                  <a:lnTo>
                    <a:pt x="2101" y="1391"/>
                  </a:lnTo>
                  <a:lnTo>
                    <a:pt x="2101" y="708"/>
                  </a:lnTo>
                  <a:lnTo>
                    <a:pt x="1393" y="708"/>
                  </a:lnTo>
                  <a:lnTo>
                    <a:pt x="1393" y="0"/>
                  </a:lnTo>
                  <a:close/>
                </a:path>
              </a:pathLst>
            </a:custGeom>
            <a:solidFill>
              <a:srgbClr val="FE9B2B">
                <a:alpha val="4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22"/>
            <p:cNvSpPr/>
            <p:nvPr/>
          </p:nvSpPr>
          <p:spPr>
            <a:xfrm>
              <a:off x="7537375" y="4766425"/>
              <a:ext cx="52500" cy="52500"/>
            </a:xfrm>
            <a:custGeom>
              <a:avLst/>
              <a:gdLst/>
              <a:ahLst/>
              <a:cxnLst/>
              <a:rect l="l" t="t" r="r" b="b"/>
              <a:pathLst>
                <a:path w="2100" h="2100" extrusionOk="0">
                  <a:moveTo>
                    <a:pt x="708" y="0"/>
                  </a:moveTo>
                  <a:lnTo>
                    <a:pt x="708" y="708"/>
                  </a:lnTo>
                  <a:lnTo>
                    <a:pt x="0" y="708"/>
                  </a:lnTo>
                  <a:lnTo>
                    <a:pt x="0" y="1391"/>
                  </a:lnTo>
                  <a:lnTo>
                    <a:pt x="707" y="1391"/>
                  </a:lnTo>
                  <a:lnTo>
                    <a:pt x="708" y="2100"/>
                  </a:lnTo>
                  <a:lnTo>
                    <a:pt x="1391" y="2100"/>
                  </a:lnTo>
                  <a:lnTo>
                    <a:pt x="1391" y="1391"/>
                  </a:lnTo>
                  <a:lnTo>
                    <a:pt x="2100" y="1391"/>
                  </a:lnTo>
                  <a:lnTo>
                    <a:pt x="2100" y="708"/>
                  </a:lnTo>
                  <a:lnTo>
                    <a:pt x="1392" y="708"/>
                  </a:lnTo>
                  <a:lnTo>
                    <a:pt x="1391" y="0"/>
                  </a:lnTo>
                  <a:close/>
                </a:path>
              </a:pathLst>
            </a:custGeom>
            <a:solidFill>
              <a:srgbClr val="FE9B2B">
                <a:alpha val="4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22"/>
            <p:cNvSpPr/>
            <p:nvPr/>
          </p:nvSpPr>
          <p:spPr>
            <a:xfrm>
              <a:off x="7623700" y="4766425"/>
              <a:ext cx="52500" cy="52500"/>
            </a:xfrm>
            <a:custGeom>
              <a:avLst/>
              <a:gdLst/>
              <a:ahLst/>
              <a:cxnLst/>
              <a:rect l="l" t="t" r="r" b="b"/>
              <a:pathLst>
                <a:path w="2100" h="2100" extrusionOk="0">
                  <a:moveTo>
                    <a:pt x="709" y="0"/>
                  </a:moveTo>
                  <a:lnTo>
                    <a:pt x="709" y="708"/>
                  </a:lnTo>
                  <a:lnTo>
                    <a:pt x="0" y="708"/>
                  </a:lnTo>
                  <a:lnTo>
                    <a:pt x="0" y="1391"/>
                  </a:lnTo>
                  <a:lnTo>
                    <a:pt x="709" y="1391"/>
                  </a:lnTo>
                  <a:lnTo>
                    <a:pt x="709" y="2100"/>
                  </a:lnTo>
                  <a:lnTo>
                    <a:pt x="1392" y="2100"/>
                  </a:lnTo>
                  <a:lnTo>
                    <a:pt x="1392" y="1391"/>
                  </a:lnTo>
                  <a:lnTo>
                    <a:pt x="2100" y="1391"/>
                  </a:lnTo>
                  <a:lnTo>
                    <a:pt x="2100" y="708"/>
                  </a:lnTo>
                  <a:lnTo>
                    <a:pt x="1392" y="708"/>
                  </a:lnTo>
                  <a:lnTo>
                    <a:pt x="1392" y="0"/>
                  </a:lnTo>
                  <a:close/>
                </a:path>
              </a:pathLst>
            </a:custGeom>
            <a:solidFill>
              <a:srgbClr val="FE9B2B">
                <a:alpha val="4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ackground 2">
  <p:cSld name="TITLE_AND_BODY_1_3_1">
    <p:spTree>
      <p:nvGrpSpPr>
        <p:cNvPr id="1" name="Shape 878"/>
        <p:cNvGrpSpPr/>
        <p:nvPr/>
      </p:nvGrpSpPr>
      <p:grpSpPr>
        <a:xfrm>
          <a:off x="0" y="0"/>
          <a:ext cx="0" cy="0"/>
          <a:chOff x="0" y="0"/>
          <a:chExt cx="0" cy="0"/>
        </a:xfrm>
      </p:grpSpPr>
      <p:sp>
        <p:nvSpPr>
          <p:cNvPr id="879" name="Google Shape;879;p23"/>
          <p:cNvSpPr/>
          <p:nvPr/>
        </p:nvSpPr>
        <p:spPr>
          <a:xfrm>
            <a:off x="0" y="0"/>
            <a:ext cx="1034061" cy="1034061"/>
          </a:xfrm>
          <a:custGeom>
            <a:avLst/>
            <a:gdLst/>
            <a:ahLst/>
            <a:cxnLst/>
            <a:rect l="l" t="t" r="r" b="b"/>
            <a:pathLst>
              <a:path w="19840" h="19840" extrusionOk="0">
                <a:moveTo>
                  <a:pt x="0" y="0"/>
                </a:moveTo>
                <a:lnTo>
                  <a:pt x="0" y="19840"/>
                </a:lnTo>
                <a:lnTo>
                  <a:pt x="19840" y="0"/>
                </a:lnTo>
                <a:close/>
              </a:path>
            </a:pathLst>
          </a:custGeom>
          <a:solidFill>
            <a:srgbClr val="FE524D">
              <a:alpha val="45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23"/>
          <p:cNvSpPr/>
          <p:nvPr/>
        </p:nvSpPr>
        <p:spPr>
          <a:xfrm>
            <a:off x="191050" y="231175"/>
            <a:ext cx="1034061" cy="1034061"/>
          </a:xfrm>
          <a:custGeom>
            <a:avLst/>
            <a:gdLst/>
            <a:ahLst/>
            <a:cxnLst/>
            <a:rect l="l" t="t" r="r" b="b"/>
            <a:pathLst>
              <a:path w="19840" h="19840" extrusionOk="0">
                <a:moveTo>
                  <a:pt x="0" y="0"/>
                </a:moveTo>
                <a:lnTo>
                  <a:pt x="0" y="19840"/>
                </a:lnTo>
                <a:lnTo>
                  <a:pt x="19840" y="0"/>
                </a:lnTo>
                <a:close/>
              </a:path>
            </a:pathLst>
          </a:custGeom>
          <a:solidFill>
            <a:srgbClr val="99D7EF">
              <a:alpha val="5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23"/>
          <p:cNvSpPr/>
          <p:nvPr/>
        </p:nvSpPr>
        <p:spPr>
          <a:xfrm>
            <a:off x="5118915" y="4467196"/>
            <a:ext cx="2276462" cy="2276462"/>
          </a:xfrm>
          <a:custGeom>
            <a:avLst/>
            <a:gdLst/>
            <a:ahLst/>
            <a:cxnLst/>
            <a:rect l="l" t="t" r="r" b="b"/>
            <a:pathLst>
              <a:path w="51399" h="51399" extrusionOk="0">
                <a:moveTo>
                  <a:pt x="25699" y="1"/>
                </a:moveTo>
                <a:cubicBezTo>
                  <a:pt x="18883" y="1"/>
                  <a:pt x="12347" y="2708"/>
                  <a:pt x="7527" y="7528"/>
                </a:cubicBezTo>
                <a:cubicBezTo>
                  <a:pt x="2708" y="12347"/>
                  <a:pt x="1" y="18883"/>
                  <a:pt x="1" y="25700"/>
                </a:cubicBezTo>
                <a:cubicBezTo>
                  <a:pt x="1" y="32516"/>
                  <a:pt x="2708" y="39052"/>
                  <a:pt x="7527" y="43873"/>
                </a:cubicBezTo>
                <a:cubicBezTo>
                  <a:pt x="12347" y="48692"/>
                  <a:pt x="18883" y="51399"/>
                  <a:pt x="25699" y="51399"/>
                </a:cubicBezTo>
                <a:cubicBezTo>
                  <a:pt x="32516" y="51399"/>
                  <a:pt x="39052" y="48692"/>
                  <a:pt x="43871" y="43873"/>
                </a:cubicBezTo>
                <a:cubicBezTo>
                  <a:pt x="48692" y="39052"/>
                  <a:pt x="51399" y="32516"/>
                  <a:pt x="51399" y="25700"/>
                </a:cubicBezTo>
                <a:cubicBezTo>
                  <a:pt x="51399" y="18883"/>
                  <a:pt x="48692" y="12347"/>
                  <a:pt x="43871" y="7528"/>
                </a:cubicBezTo>
                <a:cubicBezTo>
                  <a:pt x="39052" y="2708"/>
                  <a:pt x="32516" y="1"/>
                  <a:pt x="25699" y="1"/>
                </a:cubicBezTo>
                <a:close/>
              </a:path>
            </a:pathLst>
          </a:custGeom>
          <a:solidFill>
            <a:srgbClr val="FE9B2B">
              <a:alpha val="4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23"/>
          <p:cNvSpPr/>
          <p:nvPr/>
        </p:nvSpPr>
        <p:spPr>
          <a:xfrm>
            <a:off x="1733200" y="-1343075"/>
            <a:ext cx="1885125" cy="1885125"/>
          </a:xfrm>
          <a:custGeom>
            <a:avLst/>
            <a:gdLst/>
            <a:ahLst/>
            <a:cxnLst/>
            <a:rect l="l" t="t" r="r" b="b"/>
            <a:pathLst>
              <a:path w="75405" h="75405" extrusionOk="0">
                <a:moveTo>
                  <a:pt x="37634" y="0"/>
                </a:moveTo>
                <a:cubicBezTo>
                  <a:pt x="37270" y="0"/>
                  <a:pt x="36976" y="295"/>
                  <a:pt x="36976" y="657"/>
                </a:cubicBezTo>
                <a:cubicBezTo>
                  <a:pt x="36976" y="1021"/>
                  <a:pt x="37270" y="1315"/>
                  <a:pt x="37634" y="1315"/>
                </a:cubicBezTo>
                <a:lnTo>
                  <a:pt x="37702" y="1315"/>
                </a:lnTo>
                <a:cubicBezTo>
                  <a:pt x="38544" y="1315"/>
                  <a:pt x="39394" y="1345"/>
                  <a:pt x="40230" y="1401"/>
                </a:cubicBezTo>
                <a:cubicBezTo>
                  <a:pt x="40245" y="1403"/>
                  <a:pt x="40260" y="1403"/>
                  <a:pt x="40276" y="1403"/>
                </a:cubicBezTo>
                <a:cubicBezTo>
                  <a:pt x="40629" y="1401"/>
                  <a:pt x="40919" y="1121"/>
                  <a:pt x="40931" y="767"/>
                </a:cubicBezTo>
                <a:cubicBezTo>
                  <a:pt x="40942" y="415"/>
                  <a:pt x="40672" y="114"/>
                  <a:pt x="40320" y="90"/>
                </a:cubicBezTo>
                <a:cubicBezTo>
                  <a:pt x="39454" y="30"/>
                  <a:pt x="38574" y="0"/>
                  <a:pt x="37702" y="0"/>
                </a:cubicBezTo>
                <a:close/>
                <a:moveTo>
                  <a:pt x="34992" y="98"/>
                </a:moveTo>
                <a:cubicBezTo>
                  <a:pt x="34976" y="98"/>
                  <a:pt x="34960" y="99"/>
                  <a:pt x="34943" y="100"/>
                </a:cubicBezTo>
                <a:cubicBezTo>
                  <a:pt x="34052" y="164"/>
                  <a:pt x="33152" y="262"/>
                  <a:pt x="32269" y="389"/>
                </a:cubicBezTo>
                <a:cubicBezTo>
                  <a:pt x="31928" y="438"/>
                  <a:pt x="31682" y="742"/>
                  <a:pt x="31706" y="1086"/>
                </a:cubicBezTo>
                <a:cubicBezTo>
                  <a:pt x="31730" y="1430"/>
                  <a:pt x="32018" y="1697"/>
                  <a:pt x="32362" y="1697"/>
                </a:cubicBezTo>
                <a:cubicBezTo>
                  <a:pt x="32393" y="1697"/>
                  <a:pt x="32426" y="1695"/>
                  <a:pt x="32457" y="1691"/>
                </a:cubicBezTo>
                <a:cubicBezTo>
                  <a:pt x="33309" y="1568"/>
                  <a:pt x="34177" y="1473"/>
                  <a:pt x="35039" y="1411"/>
                </a:cubicBezTo>
                <a:cubicBezTo>
                  <a:pt x="35401" y="1385"/>
                  <a:pt x="35673" y="1070"/>
                  <a:pt x="35647" y="707"/>
                </a:cubicBezTo>
                <a:cubicBezTo>
                  <a:pt x="35622" y="362"/>
                  <a:pt x="35334" y="98"/>
                  <a:pt x="34992" y="98"/>
                </a:cubicBezTo>
                <a:close/>
                <a:moveTo>
                  <a:pt x="42905" y="362"/>
                </a:moveTo>
                <a:cubicBezTo>
                  <a:pt x="42581" y="362"/>
                  <a:pt x="42299" y="599"/>
                  <a:pt x="42253" y="928"/>
                </a:cubicBezTo>
                <a:cubicBezTo>
                  <a:pt x="42202" y="1288"/>
                  <a:pt x="42453" y="1621"/>
                  <a:pt x="42813" y="1671"/>
                </a:cubicBezTo>
                <a:cubicBezTo>
                  <a:pt x="43667" y="1792"/>
                  <a:pt x="44528" y="1943"/>
                  <a:pt x="45370" y="2124"/>
                </a:cubicBezTo>
                <a:cubicBezTo>
                  <a:pt x="45415" y="2134"/>
                  <a:pt x="45462" y="2139"/>
                  <a:pt x="45508" y="2139"/>
                </a:cubicBezTo>
                <a:cubicBezTo>
                  <a:pt x="45844" y="2137"/>
                  <a:pt x="46126" y="1884"/>
                  <a:pt x="46161" y="1550"/>
                </a:cubicBezTo>
                <a:cubicBezTo>
                  <a:pt x="46195" y="1215"/>
                  <a:pt x="45974" y="908"/>
                  <a:pt x="45646" y="838"/>
                </a:cubicBezTo>
                <a:cubicBezTo>
                  <a:pt x="44773" y="651"/>
                  <a:pt x="43882" y="493"/>
                  <a:pt x="42996" y="368"/>
                </a:cubicBezTo>
                <a:cubicBezTo>
                  <a:pt x="42965" y="364"/>
                  <a:pt x="42935" y="362"/>
                  <a:pt x="42905" y="362"/>
                </a:cubicBezTo>
                <a:close/>
                <a:moveTo>
                  <a:pt x="29768" y="852"/>
                </a:moveTo>
                <a:cubicBezTo>
                  <a:pt x="29720" y="852"/>
                  <a:pt x="29671" y="857"/>
                  <a:pt x="29622" y="868"/>
                </a:cubicBezTo>
                <a:cubicBezTo>
                  <a:pt x="28747" y="1059"/>
                  <a:pt x="27870" y="1284"/>
                  <a:pt x="27016" y="1537"/>
                </a:cubicBezTo>
                <a:cubicBezTo>
                  <a:pt x="26701" y="1629"/>
                  <a:pt x="26502" y="1937"/>
                  <a:pt x="26549" y="2262"/>
                </a:cubicBezTo>
                <a:cubicBezTo>
                  <a:pt x="26595" y="2585"/>
                  <a:pt x="26874" y="2825"/>
                  <a:pt x="27201" y="2825"/>
                </a:cubicBezTo>
                <a:cubicBezTo>
                  <a:pt x="27264" y="2825"/>
                  <a:pt x="27327" y="2816"/>
                  <a:pt x="27387" y="2797"/>
                </a:cubicBezTo>
                <a:cubicBezTo>
                  <a:pt x="28213" y="2554"/>
                  <a:pt x="29059" y="2337"/>
                  <a:pt x="29902" y="2153"/>
                </a:cubicBezTo>
                <a:cubicBezTo>
                  <a:pt x="30259" y="2078"/>
                  <a:pt x="30487" y="1725"/>
                  <a:pt x="30408" y="1369"/>
                </a:cubicBezTo>
                <a:cubicBezTo>
                  <a:pt x="30341" y="1061"/>
                  <a:pt x="30070" y="852"/>
                  <a:pt x="29768" y="852"/>
                </a:cubicBezTo>
                <a:close/>
                <a:moveTo>
                  <a:pt x="48088" y="1475"/>
                </a:moveTo>
                <a:cubicBezTo>
                  <a:pt x="47802" y="1475"/>
                  <a:pt x="47541" y="1663"/>
                  <a:pt x="47457" y="1949"/>
                </a:cubicBezTo>
                <a:cubicBezTo>
                  <a:pt x="47357" y="2290"/>
                  <a:pt x="47548" y="2650"/>
                  <a:pt x="47886" y="2758"/>
                </a:cubicBezTo>
                <a:cubicBezTo>
                  <a:pt x="48713" y="2999"/>
                  <a:pt x="49542" y="3274"/>
                  <a:pt x="50352" y="3573"/>
                </a:cubicBezTo>
                <a:cubicBezTo>
                  <a:pt x="50425" y="3601"/>
                  <a:pt x="50502" y="3614"/>
                  <a:pt x="50581" y="3615"/>
                </a:cubicBezTo>
                <a:cubicBezTo>
                  <a:pt x="50582" y="3615"/>
                  <a:pt x="50583" y="3615"/>
                  <a:pt x="50583" y="3615"/>
                </a:cubicBezTo>
                <a:cubicBezTo>
                  <a:pt x="50901" y="3615"/>
                  <a:pt x="51173" y="3387"/>
                  <a:pt x="51230" y="3074"/>
                </a:cubicBezTo>
                <a:cubicBezTo>
                  <a:pt x="51285" y="2760"/>
                  <a:pt x="51109" y="2451"/>
                  <a:pt x="50809" y="2340"/>
                </a:cubicBezTo>
                <a:cubicBezTo>
                  <a:pt x="49970" y="2030"/>
                  <a:pt x="49111" y="1746"/>
                  <a:pt x="48254" y="1497"/>
                </a:cubicBezTo>
                <a:cubicBezTo>
                  <a:pt x="48199" y="1482"/>
                  <a:pt x="48143" y="1475"/>
                  <a:pt x="48088" y="1475"/>
                </a:cubicBezTo>
                <a:close/>
                <a:moveTo>
                  <a:pt x="24687" y="2351"/>
                </a:moveTo>
                <a:cubicBezTo>
                  <a:pt x="24612" y="2351"/>
                  <a:pt x="24537" y="2363"/>
                  <a:pt x="24462" y="2390"/>
                </a:cubicBezTo>
                <a:cubicBezTo>
                  <a:pt x="23628" y="2704"/>
                  <a:pt x="22793" y="3052"/>
                  <a:pt x="21983" y="3424"/>
                </a:cubicBezTo>
                <a:cubicBezTo>
                  <a:pt x="21701" y="3553"/>
                  <a:pt x="21548" y="3860"/>
                  <a:pt x="21614" y="4162"/>
                </a:cubicBezTo>
                <a:cubicBezTo>
                  <a:pt x="21681" y="4464"/>
                  <a:pt x="21948" y="4679"/>
                  <a:pt x="22257" y="4679"/>
                </a:cubicBezTo>
                <a:cubicBezTo>
                  <a:pt x="22352" y="4679"/>
                  <a:pt x="22445" y="4658"/>
                  <a:pt x="22530" y="4620"/>
                </a:cubicBezTo>
                <a:cubicBezTo>
                  <a:pt x="23313" y="4259"/>
                  <a:pt x="24119" y="3924"/>
                  <a:pt x="24925" y="3622"/>
                </a:cubicBezTo>
                <a:cubicBezTo>
                  <a:pt x="25261" y="3492"/>
                  <a:pt x="25430" y="3115"/>
                  <a:pt x="25304" y="2777"/>
                </a:cubicBezTo>
                <a:cubicBezTo>
                  <a:pt x="25204" y="2514"/>
                  <a:pt x="24954" y="2351"/>
                  <a:pt x="24687" y="2351"/>
                </a:cubicBezTo>
                <a:close/>
                <a:moveTo>
                  <a:pt x="53027" y="3309"/>
                </a:moveTo>
                <a:cubicBezTo>
                  <a:pt x="52778" y="3309"/>
                  <a:pt x="52538" y="3452"/>
                  <a:pt x="52428" y="3694"/>
                </a:cubicBezTo>
                <a:cubicBezTo>
                  <a:pt x="52278" y="4024"/>
                  <a:pt x="52425" y="4414"/>
                  <a:pt x="52755" y="4564"/>
                </a:cubicBezTo>
                <a:cubicBezTo>
                  <a:pt x="53539" y="4921"/>
                  <a:pt x="54322" y="5311"/>
                  <a:pt x="55080" y="5725"/>
                </a:cubicBezTo>
                <a:cubicBezTo>
                  <a:pt x="55176" y="5778"/>
                  <a:pt x="55285" y="5805"/>
                  <a:pt x="55395" y="5805"/>
                </a:cubicBezTo>
                <a:cubicBezTo>
                  <a:pt x="55695" y="5805"/>
                  <a:pt x="55958" y="5601"/>
                  <a:pt x="56032" y="5310"/>
                </a:cubicBezTo>
                <a:cubicBezTo>
                  <a:pt x="56106" y="5019"/>
                  <a:pt x="55973" y="4714"/>
                  <a:pt x="55708" y="4570"/>
                </a:cubicBezTo>
                <a:cubicBezTo>
                  <a:pt x="54922" y="4142"/>
                  <a:pt x="54112" y="3737"/>
                  <a:pt x="53299" y="3368"/>
                </a:cubicBezTo>
                <a:cubicBezTo>
                  <a:pt x="53211" y="3328"/>
                  <a:pt x="53118" y="3309"/>
                  <a:pt x="53027" y="3309"/>
                </a:cubicBezTo>
                <a:close/>
                <a:moveTo>
                  <a:pt x="19896" y="4552"/>
                </a:moveTo>
                <a:cubicBezTo>
                  <a:pt x="19790" y="4552"/>
                  <a:pt x="19681" y="4578"/>
                  <a:pt x="19581" y="4633"/>
                </a:cubicBezTo>
                <a:cubicBezTo>
                  <a:pt x="18800" y="5063"/>
                  <a:pt x="18023" y="5526"/>
                  <a:pt x="17272" y="6011"/>
                </a:cubicBezTo>
                <a:cubicBezTo>
                  <a:pt x="17027" y="6169"/>
                  <a:pt x="16916" y="6470"/>
                  <a:pt x="16998" y="6749"/>
                </a:cubicBezTo>
                <a:cubicBezTo>
                  <a:pt x="17080" y="7029"/>
                  <a:pt x="17337" y="7220"/>
                  <a:pt x="17629" y="7221"/>
                </a:cubicBezTo>
                <a:cubicBezTo>
                  <a:pt x="17755" y="7221"/>
                  <a:pt x="17880" y="7185"/>
                  <a:pt x="17986" y="7116"/>
                </a:cubicBezTo>
                <a:cubicBezTo>
                  <a:pt x="18710" y="6648"/>
                  <a:pt x="19459" y="6200"/>
                  <a:pt x="20214" y="5786"/>
                </a:cubicBezTo>
                <a:cubicBezTo>
                  <a:pt x="20532" y="5612"/>
                  <a:pt x="20649" y="5212"/>
                  <a:pt x="20474" y="4893"/>
                </a:cubicBezTo>
                <a:cubicBezTo>
                  <a:pt x="20354" y="4675"/>
                  <a:pt x="20129" y="4552"/>
                  <a:pt x="19896" y="4552"/>
                </a:cubicBezTo>
                <a:close/>
                <a:moveTo>
                  <a:pt x="57672" y="5837"/>
                </a:moveTo>
                <a:cubicBezTo>
                  <a:pt x="57456" y="5837"/>
                  <a:pt x="57244" y="5944"/>
                  <a:pt x="57119" y="6139"/>
                </a:cubicBezTo>
                <a:cubicBezTo>
                  <a:pt x="56922" y="6445"/>
                  <a:pt x="57011" y="6852"/>
                  <a:pt x="57316" y="7049"/>
                </a:cubicBezTo>
                <a:cubicBezTo>
                  <a:pt x="58043" y="7514"/>
                  <a:pt x="58761" y="8012"/>
                  <a:pt x="59452" y="8529"/>
                </a:cubicBezTo>
                <a:cubicBezTo>
                  <a:pt x="59564" y="8612"/>
                  <a:pt x="59701" y="8658"/>
                  <a:pt x="59841" y="8658"/>
                </a:cubicBezTo>
                <a:cubicBezTo>
                  <a:pt x="59842" y="8658"/>
                  <a:pt x="59844" y="8658"/>
                  <a:pt x="59846" y="8658"/>
                </a:cubicBezTo>
                <a:lnTo>
                  <a:pt x="59846" y="8659"/>
                </a:lnTo>
                <a:cubicBezTo>
                  <a:pt x="60129" y="8659"/>
                  <a:pt x="60381" y="8478"/>
                  <a:pt x="60470" y="8209"/>
                </a:cubicBezTo>
                <a:cubicBezTo>
                  <a:pt x="60560" y="7940"/>
                  <a:pt x="60466" y="7644"/>
                  <a:pt x="60240" y="7474"/>
                </a:cubicBezTo>
                <a:cubicBezTo>
                  <a:pt x="59524" y="6940"/>
                  <a:pt x="58779" y="6424"/>
                  <a:pt x="58028" y="5942"/>
                </a:cubicBezTo>
                <a:cubicBezTo>
                  <a:pt x="57917" y="5871"/>
                  <a:pt x="57794" y="5837"/>
                  <a:pt x="57672" y="5837"/>
                </a:cubicBezTo>
                <a:close/>
                <a:moveTo>
                  <a:pt x="15473" y="7408"/>
                </a:moveTo>
                <a:cubicBezTo>
                  <a:pt x="15330" y="7408"/>
                  <a:pt x="15187" y="7454"/>
                  <a:pt x="15066" y="7550"/>
                </a:cubicBezTo>
                <a:cubicBezTo>
                  <a:pt x="14352" y="8086"/>
                  <a:pt x="13648" y="8655"/>
                  <a:pt x="12974" y="9242"/>
                </a:cubicBezTo>
                <a:cubicBezTo>
                  <a:pt x="12767" y="9422"/>
                  <a:pt x="12694" y="9711"/>
                  <a:pt x="12790" y="9969"/>
                </a:cubicBezTo>
                <a:cubicBezTo>
                  <a:pt x="12886" y="10226"/>
                  <a:pt x="13131" y="10395"/>
                  <a:pt x="13406" y="10395"/>
                </a:cubicBezTo>
                <a:cubicBezTo>
                  <a:pt x="13564" y="10395"/>
                  <a:pt x="13717" y="10339"/>
                  <a:pt x="13837" y="10235"/>
                </a:cubicBezTo>
                <a:cubicBezTo>
                  <a:pt x="14487" y="9668"/>
                  <a:pt x="15167" y="9118"/>
                  <a:pt x="15855" y="8601"/>
                </a:cubicBezTo>
                <a:cubicBezTo>
                  <a:pt x="16156" y="8387"/>
                  <a:pt x="16221" y="7966"/>
                  <a:pt x="15998" y="7670"/>
                </a:cubicBezTo>
                <a:cubicBezTo>
                  <a:pt x="15869" y="7498"/>
                  <a:pt x="15672" y="7408"/>
                  <a:pt x="15473" y="7408"/>
                </a:cubicBezTo>
                <a:close/>
                <a:moveTo>
                  <a:pt x="61907" y="9000"/>
                </a:moveTo>
                <a:cubicBezTo>
                  <a:pt x="61722" y="9000"/>
                  <a:pt x="61539" y="9077"/>
                  <a:pt x="61409" y="9228"/>
                </a:cubicBezTo>
                <a:cubicBezTo>
                  <a:pt x="61172" y="9503"/>
                  <a:pt x="61203" y="9919"/>
                  <a:pt x="61478" y="10156"/>
                </a:cubicBezTo>
                <a:cubicBezTo>
                  <a:pt x="62129" y="10719"/>
                  <a:pt x="62770" y="11313"/>
                  <a:pt x="63382" y="11923"/>
                </a:cubicBezTo>
                <a:cubicBezTo>
                  <a:pt x="63505" y="12045"/>
                  <a:pt x="63671" y="12115"/>
                  <a:pt x="63846" y="12115"/>
                </a:cubicBezTo>
                <a:lnTo>
                  <a:pt x="63846" y="12114"/>
                </a:lnTo>
                <a:cubicBezTo>
                  <a:pt x="64112" y="12114"/>
                  <a:pt x="64351" y="11953"/>
                  <a:pt x="64453" y="11707"/>
                </a:cubicBezTo>
                <a:cubicBezTo>
                  <a:pt x="64554" y="11461"/>
                  <a:pt x="64497" y="11178"/>
                  <a:pt x="64309" y="10990"/>
                </a:cubicBezTo>
                <a:cubicBezTo>
                  <a:pt x="63675" y="10359"/>
                  <a:pt x="63012" y="9742"/>
                  <a:pt x="62337" y="9160"/>
                </a:cubicBezTo>
                <a:cubicBezTo>
                  <a:pt x="62212" y="9053"/>
                  <a:pt x="62059" y="9000"/>
                  <a:pt x="61907" y="9000"/>
                </a:cubicBezTo>
                <a:close/>
                <a:moveTo>
                  <a:pt x="11466" y="10893"/>
                </a:moveTo>
                <a:cubicBezTo>
                  <a:pt x="11301" y="10893"/>
                  <a:pt x="11136" y="10955"/>
                  <a:pt x="11008" y="11078"/>
                </a:cubicBezTo>
                <a:cubicBezTo>
                  <a:pt x="10377" y="11711"/>
                  <a:pt x="9760" y="12374"/>
                  <a:pt x="9176" y="13049"/>
                </a:cubicBezTo>
                <a:cubicBezTo>
                  <a:pt x="9009" y="13245"/>
                  <a:pt x="8969" y="13519"/>
                  <a:pt x="9076" y="13753"/>
                </a:cubicBezTo>
                <a:cubicBezTo>
                  <a:pt x="9183" y="13987"/>
                  <a:pt x="9417" y="14137"/>
                  <a:pt x="9674" y="14138"/>
                </a:cubicBezTo>
                <a:cubicBezTo>
                  <a:pt x="9864" y="14138"/>
                  <a:pt x="10046" y="14055"/>
                  <a:pt x="10171" y="13910"/>
                </a:cubicBezTo>
                <a:cubicBezTo>
                  <a:pt x="10735" y="13258"/>
                  <a:pt x="11329" y="12618"/>
                  <a:pt x="11939" y="12007"/>
                </a:cubicBezTo>
                <a:cubicBezTo>
                  <a:pt x="12188" y="11748"/>
                  <a:pt x="12184" y="11338"/>
                  <a:pt x="11930" y="11085"/>
                </a:cubicBezTo>
                <a:cubicBezTo>
                  <a:pt x="11802" y="10957"/>
                  <a:pt x="11634" y="10893"/>
                  <a:pt x="11466" y="10893"/>
                </a:cubicBezTo>
                <a:close/>
                <a:moveTo>
                  <a:pt x="65651" y="12730"/>
                </a:moveTo>
                <a:cubicBezTo>
                  <a:pt x="65498" y="12730"/>
                  <a:pt x="65344" y="12783"/>
                  <a:pt x="65219" y="12892"/>
                </a:cubicBezTo>
                <a:cubicBezTo>
                  <a:pt x="64945" y="13130"/>
                  <a:pt x="64916" y="13545"/>
                  <a:pt x="65155" y="13820"/>
                </a:cubicBezTo>
                <a:cubicBezTo>
                  <a:pt x="65721" y="14470"/>
                  <a:pt x="66271" y="15148"/>
                  <a:pt x="66790" y="15838"/>
                </a:cubicBezTo>
                <a:cubicBezTo>
                  <a:pt x="66914" y="16003"/>
                  <a:pt x="67109" y="16099"/>
                  <a:pt x="67315" y="16099"/>
                </a:cubicBezTo>
                <a:lnTo>
                  <a:pt x="67317" y="16099"/>
                </a:lnTo>
                <a:cubicBezTo>
                  <a:pt x="67565" y="16099"/>
                  <a:pt x="67793" y="15958"/>
                  <a:pt x="67904" y="15734"/>
                </a:cubicBezTo>
                <a:cubicBezTo>
                  <a:pt x="68016" y="15512"/>
                  <a:pt x="67991" y="15246"/>
                  <a:pt x="67841" y="15046"/>
                </a:cubicBezTo>
                <a:cubicBezTo>
                  <a:pt x="67303" y="14332"/>
                  <a:pt x="66733" y="13628"/>
                  <a:pt x="66148" y="12956"/>
                </a:cubicBezTo>
                <a:cubicBezTo>
                  <a:pt x="66018" y="12806"/>
                  <a:pt x="65835" y="12730"/>
                  <a:pt x="65651" y="12730"/>
                </a:cubicBezTo>
                <a:close/>
                <a:moveTo>
                  <a:pt x="8017" y="14883"/>
                </a:moveTo>
                <a:cubicBezTo>
                  <a:pt x="7816" y="14883"/>
                  <a:pt x="7619" y="14974"/>
                  <a:pt x="7490" y="15147"/>
                </a:cubicBezTo>
                <a:cubicBezTo>
                  <a:pt x="6954" y="15863"/>
                  <a:pt x="6438" y="16607"/>
                  <a:pt x="5955" y="17360"/>
                </a:cubicBezTo>
                <a:cubicBezTo>
                  <a:pt x="5675" y="17796"/>
                  <a:pt x="5988" y="18371"/>
                  <a:pt x="6508" y="18372"/>
                </a:cubicBezTo>
                <a:cubicBezTo>
                  <a:pt x="6731" y="18372"/>
                  <a:pt x="6941" y="18258"/>
                  <a:pt x="7062" y="18069"/>
                </a:cubicBezTo>
                <a:cubicBezTo>
                  <a:pt x="7527" y="17343"/>
                  <a:pt x="8026" y="16625"/>
                  <a:pt x="8543" y="15935"/>
                </a:cubicBezTo>
                <a:cubicBezTo>
                  <a:pt x="8760" y="15644"/>
                  <a:pt x="8700" y="15232"/>
                  <a:pt x="8410" y="15014"/>
                </a:cubicBezTo>
                <a:cubicBezTo>
                  <a:pt x="8292" y="14926"/>
                  <a:pt x="8154" y="14883"/>
                  <a:pt x="8017" y="14883"/>
                </a:cubicBezTo>
                <a:close/>
                <a:moveTo>
                  <a:pt x="68828" y="16948"/>
                </a:moveTo>
                <a:cubicBezTo>
                  <a:pt x="68705" y="16948"/>
                  <a:pt x="68582" y="16982"/>
                  <a:pt x="68472" y="17054"/>
                </a:cubicBezTo>
                <a:cubicBezTo>
                  <a:pt x="68166" y="17252"/>
                  <a:pt x="68079" y="17660"/>
                  <a:pt x="68278" y="17965"/>
                </a:cubicBezTo>
                <a:cubicBezTo>
                  <a:pt x="68744" y="18688"/>
                  <a:pt x="69192" y="19437"/>
                  <a:pt x="69608" y="20193"/>
                </a:cubicBezTo>
                <a:cubicBezTo>
                  <a:pt x="69723" y="20403"/>
                  <a:pt x="69945" y="20534"/>
                  <a:pt x="70184" y="20534"/>
                </a:cubicBezTo>
                <a:lnTo>
                  <a:pt x="70186" y="20534"/>
                </a:lnTo>
                <a:cubicBezTo>
                  <a:pt x="70686" y="20534"/>
                  <a:pt x="71002" y="19997"/>
                  <a:pt x="70761" y="19559"/>
                </a:cubicBezTo>
                <a:cubicBezTo>
                  <a:pt x="70330" y="18776"/>
                  <a:pt x="69866" y="17999"/>
                  <a:pt x="69382" y="17251"/>
                </a:cubicBezTo>
                <a:cubicBezTo>
                  <a:pt x="69256" y="17055"/>
                  <a:pt x="69044" y="16948"/>
                  <a:pt x="68828" y="16948"/>
                </a:cubicBezTo>
                <a:close/>
                <a:moveTo>
                  <a:pt x="5160" y="19332"/>
                </a:moveTo>
                <a:cubicBezTo>
                  <a:pt x="4927" y="19332"/>
                  <a:pt x="4701" y="19456"/>
                  <a:pt x="4582" y="19674"/>
                </a:cubicBezTo>
                <a:cubicBezTo>
                  <a:pt x="4154" y="20460"/>
                  <a:pt x="3748" y="21271"/>
                  <a:pt x="3378" y="22083"/>
                </a:cubicBezTo>
                <a:cubicBezTo>
                  <a:pt x="3180" y="22519"/>
                  <a:pt x="3498" y="23014"/>
                  <a:pt x="3976" y="23015"/>
                </a:cubicBezTo>
                <a:cubicBezTo>
                  <a:pt x="4234" y="23015"/>
                  <a:pt x="4468" y="22864"/>
                  <a:pt x="4574" y="22629"/>
                </a:cubicBezTo>
                <a:cubicBezTo>
                  <a:pt x="4932" y="21844"/>
                  <a:pt x="5324" y="21062"/>
                  <a:pt x="5737" y="20304"/>
                </a:cubicBezTo>
                <a:cubicBezTo>
                  <a:pt x="5910" y="19986"/>
                  <a:pt x="5793" y="19586"/>
                  <a:pt x="5474" y="19413"/>
                </a:cubicBezTo>
                <a:cubicBezTo>
                  <a:pt x="5374" y="19358"/>
                  <a:pt x="5266" y="19332"/>
                  <a:pt x="5160" y="19332"/>
                </a:cubicBezTo>
                <a:close/>
                <a:moveTo>
                  <a:pt x="71375" y="21582"/>
                </a:moveTo>
                <a:cubicBezTo>
                  <a:pt x="71283" y="21582"/>
                  <a:pt x="71189" y="21601"/>
                  <a:pt x="71100" y="21642"/>
                </a:cubicBezTo>
                <a:cubicBezTo>
                  <a:pt x="70772" y="21793"/>
                  <a:pt x="70628" y="22181"/>
                  <a:pt x="70775" y="22510"/>
                </a:cubicBezTo>
                <a:cubicBezTo>
                  <a:pt x="71137" y="23294"/>
                  <a:pt x="71473" y="24100"/>
                  <a:pt x="71774" y="24904"/>
                </a:cubicBezTo>
                <a:cubicBezTo>
                  <a:pt x="71872" y="25160"/>
                  <a:pt x="72117" y="25329"/>
                  <a:pt x="72391" y="25329"/>
                </a:cubicBezTo>
                <a:cubicBezTo>
                  <a:pt x="72850" y="25328"/>
                  <a:pt x="73167" y="24870"/>
                  <a:pt x="73006" y="24440"/>
                </a:cubicBezTo>
                <a:cubicBezTo>
                  <a:pt x="72692" y="23607"/>
                  <a:pt x="72345" y="22772"/>
                  <a:pt x="71970" y="21960"/>
                </a:cubicBezTo>
                <a:cubicBezTo>
                  <a:pt x="71859" y="21722"/>
                  <a:pt x="71622" y="21582"/>
                  <a:pt x="71375" y="21582"/>
                </a:cubicBezTo>
                <a:close/>
                <a:moveTo>
                  <a:pt x="2971" y="24130"/>
                </a:moveTo>
                <a:cubicBezTo>
                  <a:pt x="2699" y="24130"/>
                  <a:pt x="2444" y="24300"/>
                  <a:pt x="2349" y="24573"/>
                </a:cubicBezTo>
                <a:cubicBezTo>
                  <a:pt x="2039" y="25411"/>
                  <a:pt x="1754" y="26271"/>
                  <a:pt x="1504" y="27129"/>
                </a:cubicBezTo>
                <a:cubicBezTo>
                  <a:pt x="1381" y="27549"/>
                  <a:pt x="1697" y="27969"/>
                  <a:pt x="2135" y="27970"/>
                </a:cubicBezTo>
                <a:cubicBezTo>
                  <a:pt x="2428" y="27969"/>
                  <a:pt x="2684" y="27776"/>
                  <a:pt x="2766" y="27496"/>
                </a:cubicBezTo>
                <a:cubicBezTo>
                  <a:pt x="3007" y="26669"/>
                  <a:pt x="3282" y="25839"/>
                  <a:pt x="3582" y="25031"/>
                </a:cubicBezTo>
                <a:cubicBezTo>
                  <a:pt x="3718" y="24688"/>
                  <a:pt x="3545" y="24300"/>
                  <a:pt x="3199" y="24171"/>
                </a:cubicBezTo>
                <a:cubicBezTo>
                  <a:pt x="3124" y="24143"/>
                  <a:pt x="3047" y="24130"/>
                  <a:pt x="2971" y="24130"/>
                </a:cubicBezTo>
                <a:close/>
                <a:moveTo>
                  <a:pt x="73229" y="26514"/>
                </a:moveTo>
                <a:cubicBezTo>
                  <a:pt x="73167" y="26514"/>
                  <a:pt x="73104" y="26523"/>
                  <a:pt x="73042" y="26541"/>
                </a:cubicBezTo>
                <a:cubicBezTo>
                  <a:pt x="72691" y="26645"/>
                  <a:pt x="72493" y="27016"/>
                  <a:pt x="72600" y="27365"/>
                </a:cubicBezTo>
                <a:cubicBezTo>
                  <a:pt x="72845" y="28194"/>
                  <a:pt x="73062" y="29040"/>
                  <a:pt x="73245" y="29879"/>
                </a:cubicBezTo>
                <a:cubicBezTo>
                  <a:pt x="73312" y="30181"/>
                  <a:pt x="73579" y="30396"/>
                  <a:pt x="73887" y="30397"/>
                </a:cubicBezTo>
                <a:cubicBezTo>
                  <a:pt x="74307" y="30396"/>
                  <a:pt x="74619" y="30009"/>
                  <a:pt x="74530" y="29599"/>
                </a:cubicBezTo>
                <a:cubicBezTo>
                  <a:pt x="74341" y="28728"/>
                  <a:pt x="74114" y="27852"/>
                  <a:pt x="73861" y="26992"/>
                </a:cubicBezTo>
                <a:cubicBezTo>
                  <a:pt x="73779" y="26702"/>
                  <a:pt x="73515" y="26514"/>
                  <a:pt x="73229" y="26514"/>
                </a:cubicBezTo>
                <a:close/>
                <a:moveTo>
                  <a:pt x="1486" y="29218"/>
                </a:moveTo>
                <a:cubicBezTo>
                  <a:pt x="1183" y="29218"/>
                  <a:pt x="910" y="29428"/>
                  <a:pt x="844" y="29737"/>
                </a:cubicBezTo>
                <a:cubicBezTo>
                  <a:pt x="656" y="30609"/>
                  <a:pt x="498" y="31500"/>
                  <a:pt x="373" y="32386"/>
                </a:cubicBezTo>
                <a:cubicBezTo>
                  <a:pt x="317" y="32782"/>
                  <a:pt x="625" y="33135"/>
                  <a:pt x="1024" y="33135"/>
                </a:cubicBezTo>
                <a:cubicBezTo>
                  <a:pt x="1351" y="33135"/>
                  <a:pt x="1629" y="32893"/>
                  <a:pt x="1675" y="32570"/>
                </a:cubicBezTo>
                <a:cubicBezTo>
                  <a:pt x="1796" y="31715"/>
                  <a:pt x="1948" y="30855"/>
                  <a:pt x="2130" y="30014"/>
                </a:cubicBezTo>
                <a:cubicBezTo>
                  <a:pt x="2206" y="29659"/>
                  <a:pt x="1980" y="29309"/>
                  <a:pt x="1625" y="29233"/>
                </a:cubicBezTo>
                <a:cubicBezTo>
                  <a:pt x="1579" y="29223"/>
                  <a:pt x="1532" y="29218"/>
                  <a:pt x="1486" y="29218"/>
                </a:cubicBezTo>
                <a:close/>
                <a:moveTo>
                  <a:pt x="74362" y="31682"/>
                </a:moveTo>
                <a:cubicBezTo>
                  <a:pt x="74331" y="31682"/>
                  <a:pt x="74299" y="31684"/>
                  <a:pt x="74267" y="31688"/>
                </a:cubicBezTo>
                <a:cubicBezTo>
                  <a:pt x="73908" y="31741"/>
                  <a:pt x="73659" y="32074"/>
                  <a:pt x="73711" y="32433"/>
                </a:cubicBezTo>
                <a:cubicBezTo>
                  <a:pt x="73834" y="33283"/>
                  <a:pt x="73928" y="34152"/>
                  <a:pt x="73993" y="35015"/>
                </a:cubicBezTo>
                <a:cubicBezTo>
                  <a:pt x="74017" y="35359"/>
                  <a:pt x="74303" y="35624"/>
                  <a:pt x="74647" y="35625"/>
                </a:cubicBezTo>
                <a:cubicBezTo>
                  <a:pt x="74663" y="35625"/>
                  <a:pt x="74680" y="35624"/>
                  <a:pt x="74695" y="35623"/>
                </a:cubicBezTo>
                <a:cubicBezTo>
                  <a:pt x="75058" y="35597"/>
                  <a:pt x="75331" y="35281"/>
                  <a:pt x="75304" y="34920"/>
                </a:cubicBezTo>
                <a:cubicBezTo>
                  <a:pt x="75237" y="34024"/>
                  <a:pt x="75140" y="33125"/>
                  <a:pt x="75012" y="32245"/>
                </a:cubicBezTo>
                <a:cubicBezTo>
                  <a:pt x="74965" y="31918"/>
                  <a:pt x="74684" y="31682"/>
                  <a:pt x="74362" y="31682"/>
                </a:cubicBezTo>
                <a:close/>
                <a:moveTo>
                  <a:pt x="746" y="34455"/>
                </a:moveTo>
                <a:cubicBezTo>
                  <a:pt x="406" y="34455"/>
                  <a:pt x="119" y="34717"/>
                  <a:pt x="92" y="35062"/>
                </a:cubicBezTo>
                <a:cubicBezTo>
                  <a:pt x="31" y="35934"/>
                  <a:pt x="0" y="36823"/>
                  <a:pt x="0" y="37697"/>
                </a:cubicBezTo>
                <a:lnTo>
                  <a:pt x="0" y="37748"/>
                </a:lnTo>
                <a:cubicBezTo>
                  <a:pt x="0" y="38112"/>
                  <a:pt x="295" y="38405"/>
                  <a:pt x="659" y="38405"/>
                </a:cubicBezTo>
                <a:cubicBezTo>
                  <a:pt x="1021" y="38405"/>
                  <a:pt x="1316" y="38112"/>
                  <a:pt x="1316" y="37748"/>
                </a:cubicBezTo>
                <a:lnTo>
                  <a:pt x="1316" y="37702"/>
                </a:lnTo>
                <a:cubicBezTo>
                  <a:pt x="1316" y="36853"/>
                  <a:pt x="1345" y="35995"/>
                  <a:pt x="1404" y="35152"/>
                </a:cubicBezTo>
                <a:cubicBezTo>
                  <a:pt x="1425" y="34791"/>
                  <a:pt x="1153" y="34481"/>
                  <a:pt x="793" y="34457"/>
                </a:cubicBezTo>
                <a:cubicBezTo>
                  <a:pt x="777" y="34456"/>
                  <a:pt x="761" y="34455"/>
                  <a:pt x="746" y="34455"/>
                </a:cubicBezTo>
                <a:close/>
                <a:moveTo>
                  <a:pt x="74747" y="36952"/>
                </a:moveTo>
                <a:cubicBezTo>
                  <a:pt x="74384" y="36952"/>
                  <a:pt x="74089" y="37246"/>
                  <a:pt x="74089" y="37609"/>
                </a:cubicBezTo>
                <a:lnTo>
                  <a:pt x="74089" y="37703"/>
                </a:lnTo>
                <a:cubicBezTo>
                  <a:pt x="74089" y="38566"/>
                  <a:pt x="74059" y="39439"/>
                  <a:pt x="73998" y="40298"/>
                </a:cubicBezTo>
                <a:cubicBezTo>
                  <a:pt x="73973" y="40660"/>
                  <a:pt x="74245" y="40974"/>
                  <a:pt x="74608" y="41001"/>
                </a:cubicBezTo>
                <a:cubicBezTo>
                  <a:pt x="74624" y="41002"/>
                  <a:pt x="74639" y="41002"/>
                  <a:pt x="74655" y="41002"/>
                </a:cubicBezTo>
                <a:cubicBezTo>
                  <a:pt x="75000" y="41001"/>
                  <a:pt x="75285" y="40735"/>
                  <a:pt x="75311" y="40391"/>
                </a:cubicBezTo>
                <a:cubicBezTo>
                  <a:pt x="75373" y="39501"/>
                  <a:pt x="75405" y="38596"/>
                  <a:pt x="75405" y="37703"/>
                </a:cubicBezTo>
                <a:lnTo>
                  <a:pt x="75405" y="37609"/>
                </a:lnTo>
                <a:cubicBezTo>
                  <a:pt x="75405" y="37246"/>
                  <a:pt x="75110" y="36952"/>
                  <a:pt x="74747" y="36952"/>
                </a:cubicBezTo>
                <a:close/>
                <a:moveTo>
                  <a:pt x="754" y="39733"/>
                </a:moveTo>
                <a:cubicBezTo>
                  <a:pt x="739" y="39733"/>
                  <a:pt x="723" y="39734"/>
                  <a:pt x="707" y="39735"/>
                </a:cubicBezTo>
                <a:cubicBezTo>
                  <a:pt x="345" y="39760"/>
                  <a:pt x="72" y="40075"/>
                  <a:pt x="99" y="40438"/>
                </a:cubicBezTo>
                <a:cubicBezTo>
                  <a:pt x="163" y="41331"/>
                  <a:pt x="259" y="42230"/>
                  <a:pt x="386" y="43113"/>
                </a:cubicBezTo>
                <a:cubicBezTo>
                  <a:pt x="432" y="43435"/>
                  <a:pt x="710" y="43676"/>
                  <a:pt x="1035" y="43677"/>
                </a:cubicBezTo>
                <a:cubicBezTo>
                  <a:pt x="1068" y="43676"/>
                  <a:pt x="1099" y="43674"/>
                  <a:pt x="1130" y="43670"/>
                </a:cubicBezTo>
                <a:cubicBezTo>
                  <a:pt x="1489" y="43618"/>
                  <a:pt x="1738" y="43284"/>
                  <a:pt x="1687" y="42925"/>
                </a:cubicBezTo>
                <a:cubicBezTo>
                  <a:pt x="1565" y="42074"/>
                  <a:pt x="1472" y="41206"/>
                  <a:pt x="1410" y="40343"/>
                </a:cubicBezTo>
                <a:cubicBezTo>
                  <a:pt x="1385" y="39997"/>
                  <a:pt x="1096" y="39733"/>
                  <a:pt x="754" y="39733"/>
                </a:cubicBezTo>
                <a:close/>
                <a:moveTo>
                  <a:pt x="74373" y="42311"/>
                </a:moveTo>
                <a:cubicBezTo>
                  <a:pt x="74050" y="42311"/>
                  <a:pt x="73768" y="42550"/>
                  <a:pt x="73723" y="42880"/>
                </a:cubicBezTo>
                <a:cubicBezTo>
                  <a:pt x="73602" y="43736"/>
                  <a:pt x="73448" y="44595"/>
                  <a:pt x="73266" y="45435"/>
                </a:cubicBezTo>
                <a:cubicBezTo>
                  <a:pt x="73178" y="45845"/>
                  <a:pt x="73490" y="46232"/>
                  <a:pt x="73909" y="46232"/>
                </a:cubicBezTo>
                <a:cubicBezTo>
                  <a:pt x="74219" y="46231"/>
                  <a:pt x="74485" y="46015"/>
                  <a:pt x="74550" y="45713"/>
                </a:cubicBezTo>
                <a:cubicBezTo>
                  <a:pt x="74739" y="44843"/>
                  <a:pt x="74898" y="43952"/>
                  <a:pt x="75025" y="43065"/>
                </a:cubicBezTo>
                <a:cubicBezTo>
                  <a:pt x="75079" y="42705"/>
                  <a:pt x="74828" y="42369"/>
                  <a:pt x="74467" y="42318"/>
                </a:cubicBezTo>
                <a:cubicBezTo>
                  <a:pt x="74435" y="42313"/>
                  <a:pt x="74404" y="42311"/>
                  <a:pt x="74373" y="42311"/>
                </a:cubicBezTo>
                <a:close/>
                <a:moveTo>
                  <a:pt x="1505" y="44962"/>
                </a:moveTo>
                <a:cubicBezTo>
                  <a:pt x="1459" y="44962"/>
                  <a:pt x="1413" y="44967"/>
                  <a:pt x="1366" y="44977"/>
                </a:cubicBezTo>
                <a:cubicBezTo>
                  <a:pt x="1011" y="45055"/>
                  <a:pt x="786" y="45405"/>
                  <a:pt x="864" y="45760"/>
                </a:cubicBezTo>
                <a:cubicBezTo>
                  <a:pt x="1054" y="46634"/>
                  <a:pt x="1278" y="47510"/>
                  <a:pt x="1530" y="48367"/>
                </a:cubicBezTo>
                <a:cubicBezTo>
                  <a:pt x="1613" y="48647"/>
                  <a:pt x="1869" y="48839"/>
                  <a:pt x="2161" y="48840"/>
                </a:cubicBezTo>
                <a:cubicBezTo>
                  <a:pt x="2600" y="48839"/>
                  <a:pt x="2916" y="48417"/>
                  <a:pt x="2792" y="47996"/>
                </a:cubicBezTo>
                <a:cubicBezTo>
                  <a:pt x="2549" y="47169"/>
                  <a:pt x="2333" y="46323"/>
                  <a:pt x="2149" y="45481"/>
                </a:cubicBezTo>
                <a:cubicBezTo>
                  <a:pt x="2081" y="45173"/>
                  <a:pt x="1808" y="44962"/>
                  <a:pt x="1505" y="44962"/>
                </a:cubicBezTo>
                <a:close/>
                <a:moveTo>
                  <a:pt x="73256" y="47479"/>
                </a:moveTo>
                <a:cubicBezTo>
                  <a:pt x="72971" y="47479"/>
                  <a:pt x="72710" y="47665"/>
                  <a:pt x="72626" y="47953"/>
                </a:cubicBezTo>
                <a:cubicBezTo>
                  <a:pt x="72383" y="48779"/>
                  <a:pt x="72108" y="49608"/>
                  <a:pt x="71806" y="50416"/>
                </a:cubicBezTo>
                <a:cubicBezTo>
                  <a:pt x="71648" y="50846"/>
                  <a:pt x="71965" y="51302"/>
                  <a:pt x="72423" y="51303"/>
                </a:cubicBezTo>
                <a:cubicBezTo>
                  <a:pt x="72698" y="51303"/>
                  <a:pt x="72944" y="51132"/>
                  <a:pt x="73039" y="50875"/>
                </a:cubicBezTo>
                <a:cubicBezTo>
                  <a:pt x="73352" y="50037"/>
                  <a:pt x="73637" y="49178"/>
                  <a:pt x="73888" y="48322"/>
                </a:cubicBezTo>
                <a:cubicBezTo>
                  <a:pt x="73990" y="47973"/>
                  <a:pt x="73790" y="47607"/>
                  <a:pt x="73442" y="47506"/>
                </a:cubicBezTo>
                <a:cubicBezTo>
                  <a:pt x="73380" y="47488"/>
                  <a:pt x="73317" y="47479"/>
                  <a:pt x="73256" y="47479"/>
                </a:cubicBezTo>
                <a:close/>
                <a:moveTo>
                  <a:pt x="3000" y="50036"/>
                </a:moveTo>
                <a:cubicBezTo>
                  <a:pt x="2923" y="50036"/>
                  <a:pt x="2845" y="50050"/>
                  <a:pt x="2769" y="50078"/>
                </a:cubicBezTo>
                <a:cubicBezTo>
                  <a:pt x="2431" y="50205"/>
                  <a:pt x="2258" y="50580"/>
                  <a:pt x="2382" y="50919"/>
                </a:cubicBezTo>
                <a:cubicBezTo>
                  <a:pt x="2695" y="51755"/>
                  <a:pt x="3042" y="52590"/>
                  <a:pt x="3415" y="53402"/>
                </a:cubicBezTo>
                <a:cubicBezTo>
                  <a:pt x="3521" y="53636"/>
                  <a:pt x="3755" y="53785"/>
                  <a:pt x="4012" y="53785"/>
                </a:cubicBezTo>
                <a:cubicBezTo>
                  <a:pt x="4491" y="53784"/>
                  <a:pt x="4808" y="53289"/>
                  <a:pt x="4610" y="52854"/>
                </a:cubicBezTo>
                <a:cubicBezTo>
                  <a:pt x="4250" y="52070"/>
                  <a:pt x="3916" y="51265"/>
                  <a:pt x="3613" y="50458"/>
                </a:cubicBezTo>
                <a:cubicBezTo>
                  <a:pt x="3513" y="50197"/>
                  <a:pt x="3264" y="50036"/>
                  <a:pt x="3000" y="50036"/>
                </a:cubicBezTo>
                <a:close/>
                <a:moveTo>
                  <a:pt x="71409" y="52432"/>
                </a:moveTo>
                <a:cubicBezTo>
                  <a:pt x="71160" y="52432"/>
                  <a:pt x="70921" y="52575"/>
                  <a:pt x="70811" y="52816"/>
                </a:cubicBezTo>
                <a:cubicBezTo>
                  <a:pt x="70453" y="53601"/>
                  <a:pt x="70061" y="54383"/>
                  <a:pt x="69647" y="55140"/>
                </a:cubicBezTo>
                <a:cubicBezTo>
                  <a:pt x="69407" y="55578"/>
                  <a:pt x="69724" y="56113"/>
                  <a:pt x="70223" y="56113"/>
                </a:cubicBezTo>
                <a:cubicBezTo>
                  <a:pt x="70464" y="56113"/>
                  <a:pt x="70684" y="55982"/>
                  <a:pt x="70800" y="55771"/>
                </a:cubicBezTo>
                <a:cubicBezTo>
                  <a:pt x="71229" y="54986"/>
                  <a:pt x="71636" y="54177"/>
                  <a:pt x="72007" y="53364"/>
                </a:cubicBezTo>
                <a:cubicBezTo>
                  <a:pt x="72158" y="53034"/>
                  <a:pt x="72013" y="52643"/>
                  <a:pt x="71682" y="52493"/>
                </a:cubicBezTo>
                <a:cubicBezTo>
                  <a:pt x="71593" y="52452"/>
                  <a:pt x="71500" y="52432"/>
                  <a:pt x="71409" y="52432"/>
                </a:cubicBezTo>
                <a:close/>
                <a:moveTo>
                  <a:pt x="5193" y="54822"/>
                </a:moveTo>
                <a:cubicBezTo>
                  <a:pt x="5087" y="54822"/>
                  <a:pt x="4978" y="54848"/>
                  <a:pt x="4878" y="54903"/>
                </a:cubicBezTo>
                <a:cubicBezTo>
                  <a:pt x="4556" y="55079"/>
                  <a:pt x="4441" y="55485"/>
                  <a:pt x="4622" y="55803"/>
                </a:cubicBezTo>
                <a:cubicBezTo>
                  <a:pt x="5052" y="56587"/>
                  <a:pt x="5515" y="57364"/>
                  <a:pt x="5999" y="58113"/>
                </a:cubicBezTo>
                <a:cubicBezTo>
                  <a:pt x="6120" y="58302"/>
                  <a:pt x="6328" y="58415"/>
                  <a:pt x="6552" y="58415"/>
                </a:cubicBezTo>
                <a:cubicBezTo>
                  <a:pt x="7072" y="58414"/>
                  <a:pt x="7386" y="57838"/>
                  <a:pt x="7104" y="57400"/>
                </a:cubicBezTo>
                <a:cubicBezTo>
                  <a:pt x="6637" y="56678"/>
                  <a:pt x="6189" y="55927"/>
                  <a:pt x="5775" y="55171"/>
                </a:cubicBezTo>
                <a:cubicBezTo>
                  <a:pt x="5657" y="54948"/>
                  <a:pt x="5429" y="54822"/>
                  <a:pt x="5193" y="54822"/>
                </a:cubicBezTo>
                <a:close/>
                <a:moveTo>
                  <a:pt x="68877" y="57066"/>
                </a:moveTo>
                <a:cubicBezTo>
                  <a:pt x="68658" y="57066"/>
                  <a:pt x="68443" y="57175"/>
                  <a:pt x="68319" y="57375"/>
                </a:cubicBezTo>
                <a:cubicBezTo>
                  <a:pt x="67853" y="58099"/>
                  <a:pt x="67354" y="58816"/>
                  <a:pt x="66835" y="59508"/>
                </a:cubicBezTo>
                <a:cubicBezTo>
                  <a:pt x="66687" y="59706"/>
                  <a:pt x="66662" y="59973"/>
                  <a:pt x="66773" y="60196"/>
                </a:cubicBezTo>
                <a:cubicBezTo>
                  <a:pt x="66885" y="60418"/>
                  <a:pt x="67113" y="60559"/>
                  <a:pt x="67361" y="60560"/>
                </a:cubicBezTo>
                <a:lnTo>
                  <a:pt x="67361" y="60559"/>
                </a:lnTo>
                <a:cubicBezTo>
                  <a:pt x="67568" y="60559"/>
                  <a:pt x="67763" y="60462"/>
                  <a:pt x="67887" y="60296"/>
                </a:cubicBezTo>
                <a:cubicBezTo>
                  <a:pt x="68424" y="59580"/>
                  <a:pt x="68942" y="58837"/>
                  <a:pt x="69425" y="58087"/>
                </a:cubicBezTo>
                <a:cubicBezTo>
                  <a:pt x="69627" y="57781"/>
                  <a:pt x="69539" y="57369"/>
                  <a:pt x="69232" y="57171"/>
                </a:cubicBezTo>
                <a:cubicBezTo>
                  <a:pt x="69122" y="57100"/>
                  <a:pt x="68999" y="57066"/>
                  <a:pt x="68877" y="57066"/>
                </a:cubicBezTo>
                <a:close/>
                <a:moveTo>
                  <a:pt x="8062" y="59268"/>
                </a:moveTo>
                <a:cubicBezTo>
                  <a:pt x="7924" y="59268"/>
                  <a:pt x="7786" y="59311"/>
                  <a:pt x="7667" y="59400"/>
                </a:cubicBezTo>
                <a:cubicBezTo>
                  <a:pt x="7377" y="59619"/>
                  <a:pt x="7318" y="60030"/>
                  <a:pt x="7536" y="60320"/>
                </a:cubicBezTo>
                <a:cubicBezTo>
                  <a:pt x="8072" y="61034"/>
                  <a:pt x="8640" y="61738"/>
                  <a:pt x="9227" y="62413"/>
                </a:cubicBezTo>
                <a:cubicBezTo>
                  <a:pt x="9352" y="62558"/>
                  <a:pt x="9533" y="62640"/>
                  <a:pt x="9724" y="62640"/>
                </a:cubicBezTo>
                <a:cubicBezTo>
                  <a:pt x="9981" y="62640"/>
                  <a:pt x="10215" y="62489"/>
                  <a:pt x="10322" y="62254"/>
                </a:cubicBezTo>
                <a:cubicBezTo>
                  <a:pt x="10429" y="62020"/>
                  <a:pt x="10389" y="61745"/>
                  <a:pt x="10220" y="61550"/>
                </a:cubicBezTo>
                <a:cubicBezTo>
                  <a:pt x="9654" y="60899"/>
                  <a:pt x="9105" y="60220"/>
                  <a:pt x="8588" y="59531"/>
                </a:cubicBezTo>
                <a:cubicBezTo>
                  <a:pt x="8459" y="59359"/>
                  <a:pt x="8262" y="59268"/>
                  <a:pt x="8062" y="59268"/>
                </a:cubicBezTo>
                <a:close/>
                <a:moveTo>
                  <a:pt x="65701" y="61302"/>
                </a:moveTo>
                <a:cubicBezTo>
                  <a:pt x="65517" y="61302"/>
                  <a:pt x="65334" y="61379"/>
                  <a:pt x="65205" y="61529"/>
                </a:cubicBezTo>
                <a:cubicBezTo>
                  <a:pt x="64639" y="62181"/>
                  <a:pt x="64044" y="62820"/>
                  <a:pt x="63434" y="63430"/>
                </a:cubicBezTo>
                <a:cubicBezTo>
                  <a:pt x="63246" y="63617"/>
                  <a:pt x="63190" y="63900"/>
                  <a:pt x="63291" y="64146"/>
                </a:cubicBezTo>
                <a:cubicBezTo>
                  <a:pt x="63393" y="64391"/>
                  <a:pt x="63633" y="64552"/>
                  <a:pt x="63899" y="64552"/>
                </a:cubicBezTo>
                <a:cubicBezTo>
                  <a:pt x="64074" y="64552"/>
                  <a:pt x="64241" y="64483"/>
                  <a:pt x="64364" y="64359"/>
                </a:cubicBezTo>
                <a:cubicBezTo>
                  <a:pt x="64995" y="63728"/>
                  <a:pt x="65613" y="63065"/>
                  <a:pt x="66198" y="62390"/>
                </a:cubicBezTo>
                <a:cubicBezTo>
                  <a:pt x="66435" y="62115"/>
                  <a:pt x="66406" y="61701"/>
                  <a:pt x="66131" y="61462"/>
                </a:cubicBezTo>
                <a:cubicBezTo>
                  <a:pt x="66007" y="61355"/>
                  <a:pt x="65854" y="61302"/>
                  <a:pt x="65701" y="61302"/>
                </a:cubicBezTo>
                <a:close/>
                <a:moveTo>
                  <a:pt x="11538" y="63268"/>
                </a:moveTo>
                <a:cubicBezTo>
                  <a:pt x="11369" y="63268"/>
                  <a:pt x="11201" y="63333"/>
                  <a:pt x="11073" y="63461"/>
                </a:cubicBezTo>
                <a:cubicBezTo>
                  <a:pt x="10820" y="63714"/>
                  <a:pt x="10816" y="64122"/>
                  <a:pt x="11063" y="64380"/>
                </a:cubicBezTo>
                <a:cubicBezTo>
                  <a:pt x="11696" y="65012"/>
                  <a:pt x="12359" y="65628"/>
                  <a:pt x="13033" y="66213"/>
                </a:cubicBezTo>
                <a:cubicBezTo>
                  <a:pt x="13153" y="66316"/>
                  <a:pt x="13304" y="66373"/>
                  <a:pt x="13463" y="66373"/>
                </a:cubicBezTo>
                <a:cubicBezTo>
                  <a:pt x="13737" y="66373"/>
                  <a:pt x="13983" y="66203"/>
                  <a:pt x="14078" y="65945"/>
                </a:cubicBezTo>
                <a:cubicBezTo>
                  <a:pt x="14175" y="65688"/>
                  <a:pt x="14100" y="65398"/>
                  <a:pt x="13893" y="65218"/>
                </a:cubicBezTo>
                <a:cubicBezTo>
                  <a:pt x="13242" y="64655"/>
                  <a:pt x="12603" y="64059"/>
                  <a:pt x="11991" y="63449"/>
                </a:cubicBezTo>
                <a:cubicBezTo>
                  <a:pt x="11864" y="63328"/>
                  <a:pt x="11701" y="63268"/>
                  <a:pt x="11538" y="63268"/>
                </a:cubicBezTo>
                <a:close/>
                <a:moveTo>
                  <a:pt x="61971" y="65034"/>
                </a:moveTo>
                <a:cubicBezTo>
                  <a:pt x="61815" y="65034"/>
                  <a:pt x="61659" y="65089"/>
                  <a:pt x="61533" y="65201"/>
                </a:cubicBezTo>
                <a:cubicBezTo>
                  <a:pt x="60882" y="65765"/>
                  <a:pt x="60203" y="66314"/>
                  <a:pt x="59513" y="66831"/>
                </a:cubicBezTo>
                <a:cubicBezTo>
                  <a:pt x="59286" y="67001"/>
                  <a:pt x="59194" y="67297"/>
                  <a:pt x="59284" y="67565"/>
                </a:cubicBezTo>
                <a:cubicBezTo>
                  <a:pt x="59373" y="67833"/>
                  <a:pt x="59624" y="68014"/>
                  <a:pt x="59905" y="68014"/>
                </a:cubicBezTo>
                <a:cubicBezTo>
                  <a:pt x="59906" y="68014"/>
                  <a:pt x="59907" y="68014"/>
                  <a:pt x="59908" y="68014"/>
                </a:cubicBezTo>
                <a:cubicBezTo>
                  <a:pt x="60050" y="68014"/>
                  <a:pt x="60188" y="67969"/>
                  <a:pt x="60302" y="67883"/>
                </a:cubicBezTo>
                <a:cubicBezTo>
                  <a:pt x="61016" y="67347"/>
                  <a:pt x="61720" y="66778"/>
                  <a:pt x="62395" y="66194"/>
                </a:cubicBezTo>
                <a:cubicBezTo>
                  <a:pt x="62675" y="65957"/>
                  <a:pt x="62708" y="65536"/>
                  <a:pt x="62468" y="65260"/>
                </a:cubicBezTo>
                <a:cubicBezTo>
                  <a:pt x="62337" y="65110"/>
                  <a:pt x="62154" y="65034"/>
                  <a:pt x="61971" y="65034"/>
                </a:cubicBezTo>
                <a:close/>
                <a:moveTo>
                  <a:pt x="15524" y="66717"/>
                </a:moveTo>
                <a:cubicBezTo>
                  <a:pt x="15324" y="66717"/>
                  <a:pt x="15126" y="66808"/>
                  <a:pt x="14997" y="66981"/>
                </a:cubicBezTo>
                <a:cubicBezTo>
                  <a:pt x="14780" y="67271"/>
                  <a:pt x="14839" y="67684"/>
                  <a:pt x="15130" y="67901"/>
                </a:cubicBezTo>
                <a:cubicBezTo>
                  <a:pt x="15846" y="68438"/>
                  <a:pt x="16589" y="68954"/>
                  <a:pt x="17341" y="69436"/>
                </a:cubicBezTo>
                <a:cubicBezTo>
                  <a:pt x="17446" y="69505"/>
                  <a:pt x="17570" y="69542"/>
                  <a:pt x="17696" y="69542"/>
                </a:cubicBezTo>
                <a:cubicBezTo>
                  <a:pt x="17987" y="69542"/>
                  <a:pt x="18244" y="69349"/>
                  <a:pt x="18327" y="69070"/>
                </a:cubicBezTo>
                <a:cubicBezTo>
                  <a:pt x="18409" y="68789"/>
                  <a:pt x="18298" y="68489"/>
                  <a:pt x="18053" y="68331"/>
                </a:cubicBezTo>
                <a:cubicBezTo>
                  <a:pt x="17328" y="67864"/>
                  <a:pt x="16609" y="67366"/>
                  <a:pt x="15918" y="66848"/>
                </a:cubicBezTo>
                <a:cubicBezTo>
                  <a:pt x="15800" y="66760"/>
                  <a:pt x="15661" y="66717"/>
                  <a:pt x="15524" y="66717"/>
                </a:cubicBezTo>
                <a:close/>
                <a:moveTo>
                  <a:pt x="57739" y="68209"/>
                </a:moveTo>
                <a:cubicBezTo>
                  <a:pt x="57617" y="68209"/>
                  <a:pt x="57494" y="68243"/>
                  <a:pt x="57383" y="68313"/>
                </a:cubicBezTo>
                <a:cubicBezTo>
                  <a:pt x="56658" y="68781"/>
                  <a:pt x="55908" y="69227"/>
                  <a:pt x="55153" y="69640"/>
                </a:cubicBezTo>
                <a:cubicBezTo>
                  <a:pt x="54889" y="69785"/>
                  <a:pt x="54757" y="70088"/>
                  <a:pt x="54831" y="70380"/>
                </a:cubicBezTo>
                <a:cubicBezTo>
                  <a:pt x="54907" y="70671"/>
                  <a:pt x="55168" y="70874"/>
                  <a:pt x="55469" y="70874"/>
                </a:cubicBezTo>
                <a:lnTo>
                  <a:pt x="55469" y="70874"/>
                </a:lnTo>
                <a:cubicBezTo>
                  <a:pt x="55579" y="70874"/>
                  <a:pt x="55688" y="70846"/>
                  <a:pt x="55785" y="70793"/>
                </a:cubicBezTo>
                <a:cubicBezTo>
                  <a:pt x="56566" y="70366"/>
                  <a:pt x="57345" y="69903"/>
                  <a:pt x="58095" y="69419"/>
                </a:cubicBezTo>
                <a:cubicBezTo>
                  <a:pt x="58401" y="69223"/>
                  <a:pt x="58489" y="68816"/>
                  <a:pt x="58293" y="68510"/>
                </a:cubicBezTo>
                <a:cubicBezTo>
                  <a:pt x="58166" y="68315"/>
                  <a:pt x="57955" y="68209"/>
                  <a:pt x="57739" y="68209"/>
                </a:cubicBezTo>
                <a:close/>
                <a:moveTo>
                  <a:pt x="55469" y="70874"/>
                </a:moveTo>
                <a:cubicBezTo>
                  <a:pt x="55469" y="70874"/>
                  <a:pt x="55468" y="70874"/>
                  <a:pt x="55468" y="70874"/>
                </a:cubicBezTo>
                <a:lnTo>
                  <a:pt x="55470" y="70874"/>
                </a:lnTo>
                <a:cubicBezTo>
                  <a:pt x="55470" y="70874"/>
                  <a:pt x="55469" y="70874"/>
                  <a:pt x="55469" y="70874"/>
                </a:cubicBezTo>
                <a:close/>
                <a:moveTo>
                  <a:pt x="19975" y="69578"/>
                </a:moveTo>
                <a:cubicBezTo>
                  <a:pt x="19742" y="69578"/>
                  <a:pt x="19516" y="69703"/>
                  <a:pt x="19397" y="69921"/>
                </a:cubicBezTo>
                <a:cubicBezTo>
                  <a:pt x="19223" y="70238"/>
                  <a:pt x="19340" y="70636"/>
                  <a:pt x="19656" y="70811"/>
                </a:cubicBezTo>
                <a:cubicBezTo>
                  <a:pt x="20442" y="71241"/>
                  <a:pt x="21252" y="71646"/>
                  <a:pt x="22063" y="72017"/>
                </a:cubicBezTo>
                <a:cubicBezTo>
                  <a:pt x="22149" y="72056"/>
                  <a:pt x="22242" y="72076"/>
                  <a:pt x="22336" y="72076"/>
                </a:cubicBezTo>
                <a:cubicBezTo>
                  <a:pt x="22645" y="72076"/>
                  <a:pt x="22913" y="71861"/>
                  <a:pt x="22979" y="71558"/>
                </a:cubicBezTo>
                <a:cubicBezTo>
                  <a:pt x="23045" y="71256"/>
                  <a:pt x="22890" y="70949"/>
                  <a:pt x="22610" y="70820"/>
                </a:cubicBezTo>
                <a:cubicBezTo>
                  <a:pt x="21826" y="70463"/>
                  <a:pt x="21045" y="70072"/>
                  <a:pt x="20285" y="69657"/>
                </a:cubicBezTo>
                <a:cubicBezTo>
                  <a:pt x="20186" y="69604"/>
                  <a:pt x="20080" y="69578"/>
                  <a:pt x="19975" y="69578"/>
                </a:cubicBezTo>
                <a:close/>
                <a:moveTo>
                  <a:pt x="53103" y="70746"/>
                </a:moveTo>
                <a:cubicBezTo>
                  <a:pt x="53013" y="70746"/>
                  <a:pt x="52921" y="70765"/>
                  <a:pt x="52834" y="70805"/>
                </a:cubicBezTo>
                <a:cubicBezTo>
                  <a:pt x="52050" y="71163"/>
                  <a:pt x="51244" y="71497"/>
                  <a:pt x="50438" y="71799"/>
                </a:cubicBezTo>
                <a:cubicBezTo>
                  <a:pt x="50141" y="71910"/>
                  <a:pt x="49965" y="72218"/>
                  <a:pt x="50021" y="72532"/>
                </a:cubicBezTo>
                <a:cubicBezTo>
                  <a:pt x="50079" y="72844"/>
                  <a:pt x="50350" y="73072"/>
                  <a:pt x="50668" y="73073"/>
                </a:cubicBezTo>
                <a:lnTo>
                  <a:pt x="50668" y="73073"/>
                </a:lnTo>
                <a:cubicBezTo>
                  <a:pt x="50747" y="73073"/>
                  <a:pt x="50825" y="73058"/>
                  <a:pt x="50899" y="73031"/>
                </a:cubicBezTo>
                <a:cubicBezTo>
                  <a:pt x="51734" y="72719"/>
                  <a:pt x="52569" y="72372"/>
                  <a:pt x="53381" y="72000"/>
                </a:cubicBezTo>
                <a:cubicBezTo>
                  <a:pt x="53708" y="71847"/>
                  <a:pt x="53851" y="71459"/>
                  <a:pt x="53701" y="71130"/>
                </a:cubicBezTo>
                <a:cubicBezTo>
                  <a:pt x="53591" y="70889"/>
                  <a:pt x="53353" y="70746"/>
                  <a:pt x="53103" y="70746"/>
                </a:cubicBezTo>
                <a:close/>
                <a:moveTo>
                  <a:pt x="50668" y="73073"/>
                </a:moveTo>
                <a:cubicBezTo>
                  <a:pt x="50668" y="73073"/>
                  <a:pt x="50668" y="73073"/>
                  <a:pt x="50668" y="73073"/>
                </a:cubicBezTo>
                <a:lnTo>
                  <a:pt x="50669" y="73073"/>
                </a:lnTo>
                <a:cubicBezTo>
                  <a:pt x="50669" y="73073"/>
                  <a:pt x="50669" y="73073"/>
                  <a:pt x="50668" y="73073"/>
                </a:cubicBezTo>
                <a:close/>
                <a:moveTo>
                  <a:pt x="24782" y="71773"/>
                </a:moveTo>
                <a:cubicBezTo>
                  <a:pt x="24515" y="71773"/>
                  <a:pt x="24264" y="71937"/>
                  <a:pt x="24165" y="72201"/>
                </a:cubicBezTo>
                <a:cubicBezTo>
                  <a:pt x="24039" y="72542"/>
                  <a:pt x="24212" y="72921"/>
                  <a:pt x="24552" y="73047"/>
                </a:cubicBezTo>
                <a:cubicBezTo>
                  <a:pt x="25390" y="73359"/>
                  <a:pt x="26250" y="73644"/>
                  <a:pt x="27106" y="73894"/>
                </a:cubicBezTo>
                <a:cubicBezTo>
                  <a:pt x="27166" y="73912"/>
                  <a:pt x="27228" y="73921"/>
                  <a:pt x="27292" y="73921"/>
                </a:cubicBezTo>
                <a:cubicBezTo>
                  <a:pt x="27618" y="73921"/>
                  <a:pt x="27895" y="73680"/>
                  <a:pt x="27941" y="73357"/>
                </a:cubicBezTo>
                <a:cubicBezTo>
                  <a:pt x="27988" y="73033"/>
                  <a:pt x="27789" y="72725"/>
                  <a:pt x="27476" y="72633"/>
                </a:cubicBezTo>
                <a:cubicBezTo>
                  <a:pt x="26649" y="72391"/>
                  <a:pt x="25819" y="72116"/>
                  <a:pt x="25011" y="71814"/>
                </a:cubicBezTo>
                <a:cubicBezTo>
                  <a:pt x="24936" y="71786"/>
                  <a:pt x="24858" y="71773"/>
                  <a:pt x="24782" y="71773"/>
                </a:cubicBezTo>
                <a:close/>
                <a:moveTo>
                  <a:pt x="48180" y="72586"/>
                </a:moveTo>
                <a:cubicBezTo>
                  <a:pt x="48112" y="72586"/>
                  <a:pt x="48043" y="72597"/>
                  <a:pt x="47975" y="72619"/>
                </a:cubicBezTo>
                <a:cubicBezTo>
                  <a:pt x="47149" y="72862"/>
                  <a:pt x="46302" y="73078"/>
                  <a:pt x="45459" y="73261"/>
                </a:cubicBezTo>
                <a:cubicBezTo>
                  <a:pt x="45131" y="73332"/>
                  <a:pt x="44909" y="73639"/>
                  <a:pt x="44945" y="73973"/>
                </a:cubicBezTo>
                <a:cubicBezTo>
                  <a:pt x="44980" y="74307"/>
                  <a:pt x="45262" y="74560"/>
                  <a:pt x="45598" y="74562"/>
                </a:cubicBezTo>
                <a:cubicBezTo>
                  <a:pt x="45644" y="74560"/>
                  <a:pt x="45692" y="74556"/>
                  <a:pt x="45738" y="74546"/>
                </a:cubicBezTo>
                <a:cubicBezTo>
                  <a:pt x="46612" y="74355"/>
                  <a:pt x="47489" y="74133"/>
                  <a:pt x="48345" y="73881"/>
                </a:cubicBezTo>
                <a:cubicBezTo>
                  <a:pt x="48704" y="73787"/>
                  <a:pt x="48915" y="73414"/>
                  <a:pt x="48810" y="73058"/>
                </a:cubicBezTo>
                <a:cubicBezTo>
                  <a:pt x="48725" y="72771"/>
                  <a:pt x="48463" y="72586"/>
                  <a:pt x="48180" y="72586"/>
                </a:cubicBezTo>
                <a:close/>
                <a:moveTo>
                  <a:pt x="29845" y="73254"/>
                </a:moveTo>
                <a:cubicBezTo>
                  <a:pt x="29542" y="73254"/>
                  <a:pt x="29269" y="73463"/>
                  <a:pt x="29202" y="73772"/>
                </a:cubicBezTo>
                <a:cubicBezTo>
                  <a:pt x="29125" y="74130"/>
                  <a:pt x="29355" y="74483"/>
                  <a:pt x="29714" y="74556"/>
                </a:cubicBezTo>
                <a:cubicBezTo>
                  <a:pt x="30585" y="74743"/>
                  <a:pt x="31477" y="74903"/>
                  <a:pt x="32363" y="75028"/>
                </a:cubicBezTo>
                <a:cubicBezTo>
                  <a:pt x="32393" y="75033"/>
                  <a:pt x="32425" y="75035"/>
                  <a:pt x="32456" y="75035"/>
                </a:cubicBezTo>
                <a:lnTo>
                  <a:pt x="32456" y="75035"/>
                </a:lnTo>
                <a:cubicBezTo>
                  <a:pt x="32802" y="75035"/>
                  <a:pt x="33087" y="74768"/>
                  <a:pt x="33111" y="74423"/>
                </a:cubicBezTo>
                <a:cubicBezTo>
                  <a:pt x="33135" y="74079"/>
                  <a:pt x="32889" y="73774"/>
                  <a:pt x="32547" y="73727"/>
                </a:cubicBezTo>
                <a:cubicBezTo>
                  <a:pt x="31692" y="73605"/>
                  <a:pt x="30831" y="73452"/>
                  <a:pt x="29991" y="73270"/>
                </a:cubicBezTo>
                <a:cubicBezTo>
                  <a:pt x="29942" y="73259"/>
                  <a:pt x="29893" y="73254"/>
                  <a:pt x="29845" y="73254"/>
                </a:cubicBezTo>
                <a:close/>
                <a:moveTo>
                  <a:pt x="32456" y="75035"/>
                </a:moveTo>
                <a:cubicBezTo>
                  <a:pt x="32456" y="75035"/>
                  <a:pt x="32456" y="75035"/>
                  <a:pt x="32455" y="75035"/>
                </a:cubicBezTo>
                <a:lnTo>
                  <a:pt x="32457" y="75035"/>
                </a:lnTo>
                <a:cubicBezTo>
                  <a:pt x="32456" y="75035"/>
                  <a:pt x="32456" y="75035"/>
                  <a:pt x="32456" y="75035"/>
                </a:cubicBezTo>
                <a:close/>
                <a:moveTo>
                  <a:pt x="42996" y="73714"/>
                </a:moveTo>
                <a:cubicBezTo>
                  <a:pt x="42965" y="73714"/>
                  <a:pt x="42934" y="73716"/>
                  <a:pt x="42903" y="73720"/>
                </a:cubicBezTo>
                <a:cubicBezTo>
                  <a:pt x="42052" y="73842"/>
                  <a:pt x="41182" y="73935"/>
                  <a:pt x="40321" y="73996"/>
                </a:cubicBezTo>
                <a:cubicBezTo>
                  <a:pt x="39968" y="74023"/>
                  <a:pt x="39700" y="74322"/>
                  <a:pt x="39712" y="74675"/>
                </a:cubicBezTo>
                <a:cubicBezTo>
                  <a:pt x="39725" y="75028"/>
                  <a:pt x="40014" y="75309"/>
                  <a:pt x="40368" y="75310"/>
                </a:cubicBezTo>
                <a:cubicBezTo>
                  <a:pt x="40383" y="75310"/>
                  <a:pt x="40399" y="75309"/>
                  <a:pt x="40415" y="75309"/>
                </a:cubicBezTo>
                <a:cubicBezTo>
                  <a:pt x="41308" y="75244"/>
                  <a:pt x="42207" y="75148"/>
                  <a:pt x="43089" y="75022"/>
                </a:cubicBezTo>
                <a:cubicBezTo>
                  <a:pt x="43449" y="74971"/>
                  <a:pt x="43699" y="74637"/>
                  <a:pt x="43647" y="74278"/>
                </a:cubicBezTo>
                <a:cubicBezTo>
                  <a:pt x="43600" y="73950"/>
                  <a:pt x="43318" y="73714"/>
                  <a:pt x="42996" y="73714"/>
                </a:cubicBezTo>
                <a:close/>
                <a:moveTo>
                  <a:pt x="35081" y="73998"/>
                </a:moveTo>
                <a:cubicBezTo>
                  <a:pt x="34739" y="73998"/>
                  <a:pt x="34451" y="74263"/>
                  <a:pt x="34427" y="74609"/>
                </a:cubicBezTo>
                <a:cubicBezTo>
                  <a:pt x="34401" y="74972"/>
                  <a:pt x="34676" y="75287"/>
                  <a:pt x="35039" y="75311"/>
                </a:cubicBezTo>
                <a:cubicBezTo>
                  <a:pt x="35921" y="75373"/>
                  <a:pt x="36818" y="75404"/>
                  <a:pt x="37702" y="75404"/>
                </a:cubicBezTo>
                <a:lnTo>
                  <a:pt x="37726" y="75404"/>
                </a:lnTo>
                <a:cubicBezTo>
                  <a:pt x="38089" y="75404"/>
                  <a:pt x="38372" y="75109"/>
                  <a:pt x="38372" y="74747"/>
                </a:cubicBezTo>
                <a:cubicBezTo>
                  <a:pt x="38372" y="74383"/>
                  <a:pt x="38066" y="74089"/>
                  <a:pt x="37702" y="74089"/>
                </a:cubicBezTo>
                <a:cubicBezTo>
                  <a:pt x="36848" y="74089"/>
                  <a:pt x="35982" y="74059"/>
                  <a:pt x="35129" y="74000"/>
                </a:cubicBezTo>
                <a:cubicBezTo>
                  <a:pt x="35113" y="73998"/>
                  <a:pt x="35097" y="73998"/>
                  <a:pt x="35081" y="73998"/>
                </a:cubicBezTo>
                <a:close/>
              </a:path>
            </a:pathLst>
          </a:custGeom>
          <a:solidFill>
            <a:srgbClr val="FE524D">
              <a:alpha val="31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83" name="Google Shape;883;p23"/>
          <p:cNvGrpSpPr/>
          <p:nvPr/>
        </p:nvGrpSpPr>
        <p:grpSpPr>
          <a:xfrm>
            <a:off x="8127911" y="138841"/>
            <a:ext cx="870735" cy="750197"/>
            <a:chOff x="7278350" y="4476150"/>
            <a:chExt cx="397850" cy="342775"/>
          </a:xfrm>
        </p:grpSpPr>
        <p:sp>
          <p:nvSpPr>
            <p:cNvPr id="884" name="Google Shape;884;p23"/>
            <p:cNvSpPr/>
            <p:nvPr/>
          </p:nvSpPr>
          <p:spPr>
            <a:xfrm>
              <a:off x="7278350" y="4476150"/>
              <a:ext cx="52500" cy="52525"/>
            </a:xfrm>
            <a:custGeom>
              <a:avLst/>
              <a:gdLst/>
              <a:ahLst/>
              <a:cxnLst/>
              <a:rect l="l" t="t" r="r" b="b"/>
              <a:pathLst>
                <a:path w="2100" h="2101" extrusionOk="0">
                  <a:moveTo>
                    <a:pt x="708" y="1"/>
                  </a:moveTo>
                  <a:lnTo>
                    <a:pt x="708" y="709"/>
                  </a:lnTo>
                  <a:lnTo>
                    <a:pt x="0" y="709"/>
                  </a:lnTo>
                  <a:lnTo>
                    <a:pt x="0" y="1392"/>
                  </a:lnTo>
                  <a:lnTo>
                    <a:pt x="708" y="1392"/>
                  </a:lnTo>
                  <a:lnTo>
                    <a:pt x="708" y="2100"/>
                  </a:lnTo>
                  <a:lnTo>
                    <a:pt x="1392" y="2100"/>
                  </a:lnTo>
                  <a:lnTo>
                    <a:pt x="1391" y="1392"/>
                  </a:lnTo>
                  <a:lnTo>
                    <a:pt x="2100" y="1392"/>
                  </a:lnTo>
                  <a:lnTo>
                    <a:pt x="2100" y="709"/>
                  </a:lnTo>
                  <a:lnTo>
                    <a:pt x="1391" y="709"/>
                  </a:lnTo>
                  <a:lnTo>
                    <a:pt x="1391"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23"/>
            <p:cNvSpPr/>
            <p:nvPr/>
          </p:nvSpPr>
          <p:spPr>
            <a:xfrm>
              <a:off x="7364675" y="4476150"/>
              <a:ext cx="52550" cy="52525"/>
            </a:xfrm>
            <a:custGeom>
              <a:avLst/>
              <a:gdLst/>
              <a:ahLst/>
              <a:cxnLst/>
              <a:rect l="l" t="t" r="r" b="b"/>
              <a:pathLst>
                <a:path w="2102" h="2101" extrusionOk="0">
                  <a:moveTo>
                    <a:pt x="709" y="1"/>
                  </a:moveTo>
                  <a:lnTo>
                    <a:pt x="709" y="709"/>
                  </a:lnTo>
                  <a:lnTo>
                    <a:pt x="0" y="709"/>
                  </a:lnTo>
                  <a:lnTo>
                    <a:pt x="1" y="1392"/>
                  </a:lnTo>
                  <a:lnTo>
                    <a:pt x="709" y="1392"/>
                  </a:lnTo>
                  <a:lnTo>
                    <a:pt x="709" y="2100"/>
                  </a:lnTo>
                  <a:lnTo>
                    <a:pt x="1393" y="2100"/>
                  </a:lnTo>
                  <a:lnTo>
                    <a:pt x="1392" y="1392"/>
                  </a:lnTo>
                  <a:lnTo>
                    <a:pt x="2101" y="1392"/>
                  </a:lnTo>
                  <a:lnTo>
                    <a:pt x="2101" y="709"/>
                  </a:lnTo>
                  <a:lnTo>
                    <a:pt x="1393" y="709"/>
                  </a:lnTo>
                  <a:lnTo>
                    <a:pt x="139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23"/>
            <p:cNvSpPr/>
            <p:nvPr/>
          </p:nvSpPr>
          <p:spPr>
            <a:xfrm>
              <a:off x="7451000" y="4476150"/>
              <a:ext cx="52550" cy="52525"/>
            </a:xfrm>
            <a:custGeom>
              <a:avLst/>
              <a:gdLst/>
              <a:ahLst/>
              <a:cxnLst/>
              <a:rect l="l" t="t" r="r" b="b"/>
              <a:pathLst>
                <a:path w="2102" h="2101" extrusionOk="0">
                  <a:moveTo>
                    <a:pt x="709" y="1"/>
                  </a:moveTo>
                  <a:lnTo>
                    <a:pt x="709" y="709"/>
                  </a:lnTo>
                  <a:lnTo>
                    <a:pt x="1" y="709"/>
                  </a:lnTo>
                  <a:lnTo>
                    <a:pt x="1" y="1392"/>
                  </a:lnTo>
                  <a:lnTo>
                    <a:pt x="709" y="1392"/>
                  </a:lnTo>
                  <a:lnTo>
                    <a:pt x="709" y="2100"/>
                  </a:lnTo>
                  <a:lnTo>
                    <a:pt x="1393" y="2100"/>
                  </a:lnTo>
                  <a:lnTo>
                    <a:pt x="1393" y="1392"/>
                  </a:lnTo>
                  <a:lnTo>
                    <a:pt x="2101" y="1392"/>
                  </a:lnTo>
                  <a:lnTo>
                    <a:pt x="2101" y="709"/>
                  </a:lnTo>
                  <a:lnTo>
                    <a:pt x="1393" y="709"/>
                  </a:lnTo>
                  <a:lnTo>
                    <a:pt x="139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23"/>
            <p:cNvSpPr/>
            <p:nvPr/>
          </p:nvSpPr>
          <p:spPr>
            <a:xfrm>
              <a:off x="7537375" y="4476150"/>
              <a:ext cx="52525" cy="52550"/>
            </a:xfrm>
            <a:custGeom>
              <a:avLst/>
              <a:gdLst/>
              <a:ahLst/>
              <a:cxnLst/>
              <a:rect l="l" t="t" r="r" b="b"/>
              <a:pathLst>
                <a:path w="2101" h="2102" extrusionOk="0">
                  <a:moveTo>
                    <a:pt x="708" y="1"/>
                  </a:moveTo>
                  <a:lnTo>
                    <a:pt x="708" y="709"/>
                  </a:lnTo>
                  <a:lnTo>
                    <a:pt x="0" y="709"/>
                  </a:lnTo>
                  <a:lnTo>
                    <a:pt x="0" y="1392"/>
                  </a:lnTo>
                  <a:lnTo>
                    <a:pt x="707" y="1392"/>
                  </a:lnTo>
                  <a:lnTo>
                    <a:pt x="708" y="2100"/>
                  </a:lnTo>
                  <a:lnTo>
                    <a:pt x="1391" y="2101"/>
                  </a:lnTo>
                  <a:lnTo>
                    <a:pt x="1391" y="1392"/>
                  </a:lnTo>
                  <a:lnTo>
                    <a:pt x="2101" y="1392"/>
                  </a:lnTo>
                  <a:lnTo>
                    <a:pt x="2100" y="709"/>
                  </a:lnTo>
                  <a:lnTo>
                    <a:pt x="1392" y="709"/>
                  </a:lnTo>
                  <a:lnTo>
                    <a:pt x="1391"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23"/>
            <p:cNvSpPr/>
            <p:nvPr/>
          </p:nvSpPr>
          <p:spPr>
            <a:xfrm>
              <a:off x="7623700" y="4476150"/>
              <a:ext cx="52500" cy="52525"/>
            </a:xfrm>
            <a:custGeom>
              <a:avLst/>
              <a:gdLst/>
              <a:ahLst/>
              <a:cxnLst/>
              <a:rect l="l" t="t" r="r" b="b"/>
              <a:pathLst>
                <a:path w="2100" h="2101" extrusionOk="0">
                  <a:moveTo>
                    <a:pt x="709" y="1"/>
                  </a:moveTo>
                  <a:lnTo>
                    <a:pt x="709" y="709"/>
                  </a:lnTo>
                  <a:lnTo>
                    <a:pt x="0" y="709"/>
                  </a:lnTo>
                  <a:lnTo>
                    <a:pt x="0" y="1392"/>
                  </a:lnTo>
                  <a:lnTo>
                    <a:pt x="709" y="1392"/>
                  </a:lnTo>
                  <a:lnTo>
                    <a:pt x="709" y="2100"/>
                  </a:lnTo>
                  <a:lnTo>
                    <a:pt x="1392" y="2100"/>
                  </a:lnTo>
                  <a:lnTo>
                    <a:pt x="1392" y="1392"/>
                  </a:lnTo>
                  <a:lnTo>
                    <a:pt x="2100" y="1392"/>
                  </a:lnTo>
                  <a:lnTo>
                    <a:pt x="2100" y="709"/>
                  </a:lnTo>
                  <a:lnTo>
                    <a:pt x="1392" y="709"/>
                  </a:lnTo>
                  <a:lnTo>
                    <a:pt x="1392"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23"/>
            <p:cNvSpPr/>
            <p:nvPr/>
          </p:nvSpPr>
          <p:spPr>
            <a:xfrm>
              <a:off x="7278350" y="4572900"/>
              <a:ext cx="52500" cy="52525"/>
            </a:xfrm>
            <a:custGeom>
              <a:avLst/>
              <a:gdLst/>
              <a:ahLst/>
              <a:cxnLst/>
              <a:rect l="l" t="t" r="r" b="b"/>
              <a:pathLst>
                <a:path w="2100" h="2101" extrusionOk="0">
                  <a:moveTo>
                    <a:pt x="708" y="1"/>
                  </a:moveTo>
                  <a:lnTo>
                    <a:pt x="708" y="709"/>
                  </a:lnTo>
                  <a:lnTo>
                    <a:pt x="0" y="709"/>
                  </a:lnTo>
                  <a:lnTo>
                    <a:pt x="0" y="1392"/>
                  </a:lnTo>
                  <a:lnTo>
                    <a:pt x="708" y="1392"/>
                  </a:lnTo>
                  <a:lnTo>
                    <a:pt x="708" y="2100"/>
                  </a:lnTo>
                  <a:lnTo>
                    <a:pt x="1391" y="2100"/>
                  </a:lnTo>
                  <a:lnTo>
                    <a:pt x="1391" y="1393"/>
                  </a:lnTo>
                  <a:lnTo>
                    <a:pt x="2100" y="1392"/>
                  </a:lnTo>
                  <a:lnTo>
                    <a:pt x="2100" y="709"/>
                  </a:lnTo>
                  <a:lnTo>
                    <a:pt x="1391" y="709"/>
                  </a:lnTo>
                  <a:lnTo>
                    <a:pt x="1392"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23"/>
            <p:cNvSpPr/>
            <p:nvPr/>
          </p:nvSpPr>
          <p:spPr>
            <a:xfrm>
              <a:off x="7364675" y="4572900"/>
              <a:ext cx="52550" cy="52525"/>
            </a:xfrm>
            <a:custGeom>
              <a:avLst/>
              <a:gdLst/>
              <a:ahLst/>
              <a:cxnLst/>
              <a:rect l="l" t="t" r="r" b="b"/>
              <a:pathLst>
                <a:path w="2102" h="2101" extrusionOk="0">
                  <a:moveTo>
                    <a:pt x="709" y="1"/>
                  </a:moveTo>
                  <a:lnTo>
                    <a:pt x="709" y="709"/>
                  </a:lnTo>
                  <a:lnTo>
                    <a:pt x="0" y="709"/>
                  </a:lnTo>
                  <a:lnTo>
                    <a:pt x="1" y="1392"/>
                  </a:lnTo>
                  <a:lnTo>
                    <a:pt x="709" y="1393"/>
                  </a:lnTo>
                  <a:lnTo>
                    <a:pt x="709" y="2100"/>
                  </a:lnTo>
                  <a:lnTo>
                    <a:pt x="1393" y="2100"/>
                  </a:lnTo>
                  <a:lnTo>
                    <a:pt x="1393" y="1392"/>
                  </a:lnTo>
                  <a:lnTo>
                    <a:pt x="2101" y="1392"/>
                  </a:lnTo>
                  <a:lnTo>
                    <a:pt x="2101" y="709"/>
                  </a:lnTo>
                  <a:lnTo>
                    <a:pt x="1393" y="709"/>
                  </a:lnTo>
                  <a:lnTo>
                    <a:pt x="139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23"/>
            <p:cNvSpPr/>
            <p:nvPr/>
          </p:nvSpPr>
          <p:spPr>
            <a:xfrm>
              <a:off x="7451000" y="4572900"/>
              <a:ext cx="52550" cy="52525"/>
            </a:xfrm>
            <a:custGeom>
              <a:avLst/>
              <a:gdLst/>
              <a:ahLst/>
              <a:cxnLst/>
              <a:rect l="l" t="t" r="r" b="b"/>
              <a:pathLst>
                <a:path w="2102" h="2101" extrusionOk="0">
                  <a:moveTo>
                    <a:pt x="709" y="1"/>
                  </a:moveTo>
                  <a:lnTo>
                    <a:pt x="709" y="709"/>
                  </a:lnTo>
                  <a:lnTo>
                    <a:pt x="1" y="709"/>
                  </a:lnTo>
                  <a:lnTo>
                    <a:pt x="1" y="1392"/>
                  </a:lnTo>
                  <a:lnTo>
                    <a:pt x="709" y="1392"/>
                  </a:lnTo>
                  <a:lnTo>
                    <a:pt x="709" y="2100"/>
                  </a:lnTo>
                  <a:lnTo>
                    <a:pt x="1393" y="2100"/>
                  </a:lnTo>
                  <a:lnTo>
                    <a:pt x="1393" y="1392"/>
                  </a:lnTo>
                  <a:lnTo>
                    <a:pt x="2101" y="1392"/>
                  </a:lnTo>
                  <a:lnTo>
                    <a:pt x="2101" y="709"/>
                  </a:lnTo>
                  <a:lnTo>
                    <a:pt x="1393" y="709"/>
                  </a:lnTo>
                  <a:lnTo>
                    <a:pt x="139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23"/>
            <p:cNvSpPr/>
            <p:nvPr/>
          </p:nvSpPr>
          <p:spPr>
            <a:xfrm>
              <a:off x="7537375" y="4572900"/>
              <a:ext cx="52500" cy="52525"/>
            </a:xfrm>
            <a:custGeom>
              <a:avLst/>
              <a:gdLst/>
              <a:ahLst/>
              <a:cxnLst/>
              <a:rect l="l" t="t" r="r" b="b"/>
              <a:pathLst>
                <a:path w="2100" h="2101" extrusionOk="0">
                  <a:moveTo>
                    <a:pt x="708" y="1"/>
                  </a:moveTo>
                  <a:lnTo>
                    <a:pt x="708" y="709"/>
                  </a:lnTo>
                  <a:lnTo>
                    <a:pt x="0" y="709"/>
                  </a:lnTo>
                  <a:lnTo>
                    <a:pt x="0" y="1393"/>
                  </a:lnTo>
                  <a:lnTo>
                    <a:pt x="708" y="1392"/>
                  </a:lnTo>
                  <a:lnTo>
                    <a:pt x="708" y="1392"/>
                  </a:lnTo>
                  <a:lnTo>
                    <a:pt x="707" y="2100"/>
                  </a:lnTo>
                  <a:lnTo>
                    <a:pt x="1391" y="2100"/>
                  </a:lnTo>
                  <a:lnTo>
                    <a:pt x="1391" y="1392"/>
                  </a:lnTo>
                  <a:lnTo>
                    <a:pt x="2100" y="1392"/>
                  </a:lnTo>
                  <a:lnTo>
                    <a:pt x="2100" y="709"/>
                  </a:lnTo>
                  <a:lnTo>
                    <a:pt x="1391" y="709"/>
                  </a:lnTo>
                  <a:lnTo>
                    <a:pt x="1391"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23"/>
            <p:cNvSpPr/>
            <p:nvPr/>
          </p:nvSpPr>
          <p:spPr>
            <a:xfrm>
              <a:off x="7623700" y="4572900"/>
              <a:ext cx="52500" cy="52525"/>
            </a:xfrm>
            <a:custGeom>
              <a:avLst/>
              <a:gdLst/>
              <a:ahLst/>
              <a:cxnLst/>
              <a:rect l="l" t="t" r="r" b="b"/>
              <a:pathLst>
                <a:path w="2100" h="2101" extrusionOk="0">
                  <a:moveTo>
                    <a:pt x="709" y="1"/>
                  </a:moveTo>
                  <a:lnTo>
                    <a:pt x="709" y="709"/>
                  </a:lnTo>
                  <a:lnTo>
                    <a:pt x="0" y="709"/>
                  </a:lnTo>
                  <a:lnTo>
                    <a:pt x="0" y="1392"/>
                  </a:lnTo>
                  <a:lnTo>
                    <a:pt x="709" y="1392"/>
                  </a:lnTo>
                  <a:lnTo>
                    <a:pt x="709" y="2100"/>
                  </a:lnTo>
                  <a:lnTo>
                    <a:pt x="1393" y="2100"/>
                  </a:lnTo>
                  <a:lnTo>
                    <a:pt x="1392" y="1392"/>
                  </a:lnTo>
                  <a:lnTo>
                    <a:pt x="1392" y="1392"/>
                  </a:lnTo>
                  <a:lnTo>
                    <a:pt x="2100" y="1393"/>
                  </a:lnTo>
                  <a:lnTo>
                    <a:pt x="2100" y="709"/>
                  </a:lnTo>
                  <a:lnTo>
                    <a:pt x="1392" y="709"/>
                  </a:lnTo>
                  <a:lnTo>
                    <a:pt x="1392"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23"/>
            <p:cNvSpPr/>
            <p:nvPr/>
          </p:nvSpPr>
          <p:spPr>
            <a:xfrm>
              <a:off x="7278350" y="4669650"/>
              <a:ext cx="52500" cy="52525"/>
            </a:xfrm>
            <a:custGeom>
              <a:avLst/>
              <a:gdLst/>
              <a:ahLst/>
              <a:cxnLst/>
              <a:rect l="l" t="t" r="r" b="b"/>
              <a:pathLst>
                <a:path w="2100" h="2101" extrusionOk="0">
                  <a:moveTo>
                    <a:pt x="708" y="1"/>
                  </a:moveTo>
                  <a:lnTo>
                    <a:pt x="708" y="709"/>
                  </a:lnTo>
                  <a:lnTo>
                    <a:pt x="0" y="709"/>
                  </a:lnTo>
                  <a:lnTo>
                    <a:pt x="0" y="1392"/>
                  </a:lnTo>
                  <a:lnTo>
                    <a:pt x="708" y="1392"/>
                  </a:lnTo>
                  <a:lnTo>
                    <a:pt x="708" y="2101"/>
                  </a:lnTo>
                  <a:lnTo>
                    <a:pt x="1391" y="2101"/>
                  </a:lnTo>
                  <a:lnTo>
                    <a:pt x="1391" y="1392"/>
                  </a:lnTo>
                  <a:lnTo>
                    <a:pt x="2100" y="1392"/>
                  </a:lnTo>
                  <a:lnTo>
                    <a:pt x="2100" y="709"/>
                  </a:lnTo>
                  <a:lnTo>
                    <a:pt x="1392" y="709"/>
                  </a:lnTo>
                  <a:lnTo>
                    <a:pt x="1391"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23"/>
            <p:cNvSpPr/>
            <p:nvPr/>
          </p:nvSpPr>
          <p:spPr>
            <a:xfrm>
              <a:off x="7364675" y="4669650"/>
              <a:ext cx="52550" cy="52525"/>
            </a:xfrm>
            <a:custGeom>
              <a:avLst/>
              <a:gdLst/>
              <a:ahLst/>
              <a:cxnLst/>
              <a:rect l="l" t="t" r="r" b="b"/>
              <a:pathLst>
                <a:path w="2102" h="2101" extrusionOk="0">
                  <a:moveTo>
                    <a:pt x="709" y="1"/>
                  </a:moveTo>
                  <a:lnTo>
                    <a:pt x="709" y="709"/>
                  </a:lnTo>
                  <a:lnTo>
                    <a:pt x="0" y="709"/>
                  </a:lnTo>
                  <a:lnTo>
                    <a:pt x="0" y="1393"/>
                  </a:lnTo>
                  <a:lnTo>
                    <a:pt x="709" y="1392"/>
                  </a:lnTo>
                  <a:lnTo>
                    <a:pt x="709" y="2101"/>
                  </a:lnTo>
                  <a:lnTo>
                    <a:pt x="1393" y="2101"/>
                  </a:lnTo>
                  <a:lnTo>
                    <a:pt x="1393" y="1392"/>
                  </a:lnTo>
                  <a:lnTo>
                    <a:pt x="2101" y="1392"/>
                  </a:lnTo>
                  <a:lnTo>
                    <a:pt x="2101" y="709"/>
                  </a:lnTo>
                  <a:lnTo>
                    <a:pt x="1393" y="709"/>
                  </a:lnTo>
                  <a:lnTo>
                    <a:pt x="139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23"/>
            <p:cNvSpPr/>
            <p:nvPr/>
          </p:nvSpPr>
          <p:spPr>
            <a:xfrm>
              <a:off x="7451000" y="4669650"/>
              <a:ext cx="52550" cy="52525"/>
            </a:xfrm>
            <a:custGeom>
              <a:avLst/>
              <a:gdLst/>
              <a:ahLst/>
              <a:cxnLst/>
              <a:rect l="l" t="t" r="r" b="b"/>
              <a:pathLst>
                <a:path w="2102" h="2101" extrusionOk="0">
                  <a:moveTo>
                    <a:pt x="709" y="1"/>
                  </a:moveTo>
                  <a:lnTo>
                    <a:pt x="709" y="709"/>
                  </a:lnTo>
                  <a:lnTo>
                    <a:pt x="1" y="709"/>
                  </a:lnTo>
                  <a:lnTo>
                    <a:pt x="1" y="1393"/>
                  </a:lnTo>
                  <a:lnTo>
                    <a:pt x="709" y="1392"/>
                  </a:lnTo>
                  <a:lnTo>
                    <a:pt x="709" y="2101"/>
                  </a:lnTo>
                  <a:lnTo>
                    <a:pt x="1393" y="2101"/>
                  </a:lnTo>
                  <a:lnTo>
                    <a:pt x="1393" y="1392"/>
                  </a:lnTo>
                  <a:lnTo>
                    <a:pt x="2101" y="1393"/>
                  </a:lnTo>
                  <a:lnTo>
                    <a:pt x="2101" y="709"/>
                  </a:lnTo>
                  <a:lnTo>
                    <a:pt x="1393" y="709"/>
                  </a:lnTo>
                  <a:lnTo>
                    <a:pt x="1393"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23"/>
            <p:cNvSpPr/>
            <p:nvPr/>
          </p:nvSpPr>
          <p:spPr>
            <a:xfrm>
              <a:off x="7537375" y="4669650"/>
              <a:ext cx="52500" cy="52525"/>
            </a:xfrm>
            <a:custGeom>
              <a:avLst/>
              <a:gdLst/>
              <a:ahLst/>
              <a:cxnLst/>
              <a:rect l="l" t="t" r="r" b="b"/>
              <a:pathLst>
                <a:path w="2100" h="2101" extrusionOk="0">
                  <a:moveTo>
                    <a:pt x="708" y="1"/>
                  </a:moveTo>
                  <a:lnTo>
                    <a:pt x="707" y="709"/>
                  </a:lnTo>
                  <a:lnTo>
                    <a:pt x="0" y="709"/>
                  </a:lnTo>
                  <a:lnTo>
                    <a:pt x="0" y="1392"/>
                  </a:lnTo>
                  <a:lnTo>
                    <a:pt x="708" y="1392"/>
                  </a:lnTo>
                  <a:lnTo>
                    <a:pt x="708" y="2101"/>
                  </a:lnTo>
                  <a:lnTo>
                    <a:pt x="1391" y="2101"/>
                  </a:lnTo>
                  <a:lnTo>
                    <a:pt x="1391" y="1393"/>
                  </a:lnTo>
                  <a:lnTo>
                    <a:pt x="2100" y="1393"/>
                  </a:lnTo>
                  <a:lnTo>
                    <a:pt x="2100" y="709"/>
                  </a:lnTo>
                  <a:lnTo>
                    <a:pt x="1391" y="709"/>
                  </a:lnTo>
                  <a:lnTo>
                    <a:pt x="1391"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23"/>
            <p:cNvSpPr/>
            <p:nvPr/>
          </p:nvSpPr>
          <p:spPr>
            <a:xfrm>
              <a:off x="7623700" y="4669650"/>
              <a:ext cx="52500" cy="52525"/>
            </a:xfrm>
            <a:custGeom>
              <a:avLst/>
              <a:gdLst/>
              <a:ahLst/>
              <a:cxnLst/>
              <a:rect l="l" t="t" r="r" b="b"/>
              <a:pathLst>
                <a:path w="2100" h="2101" extrusionOk="0">
                  <a:moveTo>
                    <a:pt x="709" y="1"/>
                  </a:moveTo>
                  <a:lnTo>
                    <a:pt x="709" y="709"/>
                  </a:lnTo>
                  <a:lnTo>
                    <a:pt x="0" y="709"/>
                  </a:lnTo>
                  <a:lnTo>
                    <a:pt x="0" y="1392"/>
                  </a:lnTo>
                  <a:lnTo>
                    <a:pt x="709" y="1392"/>
                  </a:lnTo>
                  <a:lnTo>
                    <a:pt x="709" y="2101"/>
                  </a:lnTo>
                  <a:lnTo>
                    <a:pt x="1392" y="2101"/>
                  </a:lnTo>
                  <a:lnTo>
                    <a:pt x="1392" y="1393"/>
                  </a:lnTo>
                  <a:lnTo>
                    <a:pt x="2100" y="1392"/>
                  </a:lnTo>
                  <a:lnTo>
                    <a:pt x="2100" y="709"/>
                  </a:lnTo>
                  <a:lnTo>
                    <a:pt x="1393" y="709"/>
                  </a:lnTo>
                  <a:lnTo>
                    <a:pt x="1392" y="1"/>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23"/>
            <p:cNvSpPr/>
            <p:nvPr/>
          </p:nvSpPr>
          <p:spPr>
            <a:xfrm>
              <a:off x="7278350" y="4766425"/>
              <a:ext cx="52500" cy="52500"/>
            </a:xfrm>
            <a:custGeom>
              <a:avLst/>
              <a:gdLst/>
              <a:ahLst/>
              <a:cxnLst/>
              <a:rect l="l" t="t" r="r" b="b"/>
              <a:pathLst>
                <a:path w="2100" h="2100" extrusionOk="0">
                  <a:moveTo>
                    <a:pt x="708" y="0"/>
                  </a:moveTo>
                  <a:lnTo>
                    <a:pt x="708" y="708"/>
                  </a:lnTo>
                  <a:lnTo>
                    <a:pt x="0" y="708"/>
                  </a:lnTo>
                  <a:lnTo>
                    <a:pt x="0" y="1391"/>
                  </a:lnTo>
                  <a:lnTo>
                    <a:pt x="708" y="1391"/>
                  </a:lnTo>
                  <a:lnTo>
                    <a:pt x="708" y="2100"/>
                  </a:lnTo>
                  <a:lnTo>
                    <a:pt x="1391" y="2100"/>
                  </a:lnTo>
                  <a:lnTo>
                    <a:pt x="1391" y="1391"/>
                  </a:lnTo>
                  <a:lnTo>
                    <a:pt x="2100" y="1391"/>
                  </a:lnTo>
                  <a:lnTo>
                    <a:pt x="2100" y="708"/>
                  </a:lnTo>
                  <a:lnTo>
                    <a:pt x="1391" y="708"/>
                  </a:lnTo>
                  <a:lnTo>
                    <a:pt x="1391"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23"/>
            <p:cNvSpPr/>
            <p:nvPr/>
          </p:nvSpPr>
          <p:spPr>
            <a:xfrm>
              <a:off x="7364700" y="4766425"/>
              <a:ext cx="52525" cy="52500"/>
            </a:xfrm>
            <a:custGeom>
              <a:avLst/>
              <a:gdLst/>
              <a:ahLst/>
              <a:cxnLst/>
              <a:rect l="l" t="t" r="r" b="b"/>
              <a:pathLst>
                <a:path w="2101" h="2100" extrusionOk="0">
                  <a:moveTo>
                    <a:pt x="708" y="0"/>
                  </a:moveTo>
                  <a:lnTo>
                    <a:pt x="708" y="708"/>
                  </a:lnTo>
                  <a:lnTo>
                    <a:pt x="0" y="708"/>
                  </a:lnTo>
                  <a:lnTo>
                    <a:pt x="0" y="1391"/>
                  </a:lnTo>
                  <a:lnTo>
                    <a:pt x="708" y="1391"/>
                  </a:lnTo>
                  <a:lnTo>
                    <a:pt x="708" y="2100"/>
                  </a:lnTo>
                  <a:lnTo>
                    <a:pt x="1392" y="2100"/>
                  </a:lnTo>
                  <a:lnTo>
                    <a:pt x="1391" y="1391"/>
                  </a:lnTo>
                  <a:lnTo>
                    <a:pt x="2100" y="1391"/>
                  </a:lnTo>
                  <a:lnTo>
                    <a:pt x="2100" y="708"/>
                  </a:lnTo>
                  <a:lnTo>
                    <a:pt x="1392" y="708"/>
                  </a:lnTo>
                  <a:lnTo>
                    <a:pt x="1392"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23"/>
            <p:cNvSpPr/>
            <p:nvPr/>
          </p:nvSpPr>
          <p:spPr>
            <a:xfrm>
              <a:off x="7451000" y="4766425"/>
              <a:ext cx="52550" cy="52500"/>
            </a:xfrm>
            <a:custGeom>
              <a:avLst/>
              <a:gdLst/>
              <a:ahLst/>
              <a:cxnLst/>
              <a:rect l="l" t="t" r="r" b="b"/>
              <a:pathLst>
                <a:path w="2102" h="2100" extrusionOk="0">
                  <a:moveTo>
                    <a:pt x="709" y="0"/>
                  </a:moveTo>
                  <a:lnTo>
                    <a:pt x="709" y="708"/>
                  </a:lnTo>
                  <a:lnTo>
                    <a:pt x="1" y="708"/>
                  </a:lnTo>
                  <a:lnTo>
                    <a:pt x="1" y="1391"/>
                  </a:lnTo>
                  <a:lnTo>
                    <a:pt x="709" y="1391"/>
                  </a:lnTo>
                  <a:lnTo>
                    <a:pt x="709" y="2100"/>
                  </a:lnTo>
                  <a:lnTo>
                    <a:pt x="1393" y="2100"/>
                  </a:lnTo>
                  <a:lnTo>
                    <a:pt x="1393" y="1391"/>
                  </a:lnTo>
                  <a:lnTo>
                    <a:pt x="2101" y="1391"/>
                  </a:lnTo>
                  <a:lnTo>
                    <a:pt x="2101" y="708"/>
                  </a:lnTo>
                  <a:lnTo>
                    <a:pt x="1393" y="708"/>
                  </a:lnTo>
                  <a:lnTo>
                    <a:pt x="1393"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23"/>
            <p:cNvSpPr/>
            <p:nvPr/>
          </p:nvSpPr>
          <p:spPr>
            <a:xfrm>
              <a:off x="7537375" y="4766425"/>
              <a:ext cx="52500" cy="52500"/>
            </a:xfrm>
            <a:custGeom>
              <a:avLst/>
              <a:gdLst/>
              <a:ahLst/>
              <a:cxnLst/>
              <a:rect l="l" t="t" r="r" b="b"/>
              <a:pathLst>
                <a:path w="2100" h="2100" extrusionOk="0">
                  <a:moveTo>
                    <a:pt x="708" y="0"/>
                  </a:moveTo>
                  <a:lnTo>
                    <a:pt x="708" y="708"/>
                  </a:lnTo>
                  <a:lnTo>
                    <a:pt x="0" y="708"/>
                  </a:lnTo>
                  <a:lnTo>
                    <a:pt x="0" y="1391"/>
                  </a:lnTo>
                  <a:lnTo>
                    <a:pt x="707" y="1391"/>
                  </a:lnTo>
                  <a:lnTo>
                    <a:pt x="708" y="2100"/>
                  </a:lnTo>
                  <a:lnTo>
                    <a:pt x="1391" y="2100"/>
                  </a:lnTo>
                  <a:lnTo>
                    <a:pt x="1391" y="1391"/>
                  </a:lnTo>
                  <a:lnTo>
                    <a:pt x="2100" y="1391"/>
                  </a:lnTo>
                  <a:lnTo>
                    <a:pt x="2100" y="708"/>
                  </a:lnTo>
                  <a:lnTo>
                    <a:pt x="1392" y="708"/>
                  </a:lnTo>
                  <a:lnTo>
                    <a:pt x="1391"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23"/>
            <p:cNvSpPr/>
            <p:nvPr/>
          </p:nvSpPr>
          <p:spPr>
            <a:xfrm>
              <a:off x="7623700" y="4766425"/>
              <a:ext cx="52500" cy="52500"/>
            </a:xfrm>
            <a:custGeom>
              <a:avLst/>
              <a:gdLst/>
              <a:ahLst/>
              <a:cxnLst/>
              <a:rect l="l" t="t" r="r" b="b"/>
              <a:pathLst>
                <a:path w="2100" h="2100" extrusionOk="0">
                  <a:moveTo>
                    <a:pt x="709" y="0"/>
                  </a:moveTo>
                  <a:lnTo>
                    <a:pt x="709" y="708"/>
                  </a:lnTo>
                  <a:lnTo>
                    <a:pt x="0" y="708"/>
                  </a:lnTo>
                  <a:lnTo>
                    <a:pt x="0" y="1391"/>
                  </a:lnTo>
                  <a:lnTo>
                    <a:pt x="709" y="1391"/>
                  </a:lnTo>
                  <a:lnTo>
                    <a:pt x="709" y="2100"/>
                  </a:lnTo>
                  <a:lnTo>
                    <a:pt x="1392" y="2100"/>
                  </a:lnTo>
                  <a:lnTo>
                    <a:pt x="1392" y="1391"/>
                  </a:lnTo>
                  <a:lnTo>
                    <a:pt x="2100" y="1391"/>
                  </a:lnTo>
                  <a:lnTo>
                    <a:pt x="2100" y="708"/>
                  </a:lnTo>
                  <a:lnTo>
                    <a:pt x="1392" y="708"/>
                  </a:lnTo>
                  <a:lnTo>
                    <a:pt x="1392" y="0"/>
                  </a:lnTo>
                  <a:close/>
                </a:path>
              </a:pathLst>
            </a:custGeom>
            <a:solidFill>
              <a:srgbClr val="011E50">
                <a:alpha val="580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421B8A79-B105-4DA3-B858-35A0814B2D88}" type="datetime1">
              <a:rPr lang="zh-TW" altLang="en-US" smtClean="0"/>
              <a:t>2025/9/30</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79B44AEE-BA3D-4760-80D7-75703F0B2E6D}" type="slidenum">
              <a:rPr lang="zh-TW" altLang="en-US" smtClean="0"/>
              <a:t>‹#›</a:t>
            </a:fld>
            <a:endParaRPr lang="zh-TW" altLang="en-US"/>
          </a:p>
        </p:txBody>
      </p:sp>
    </p:spTree>
    <p:extLst>
      <p:ext uri="{BB962C8B-B14F-4D97-AF65-F5344CB8AC3E}">
        <p14:creationId xmlns:p14="http://schemas.microsoft.com/office/powerpoint/2010/main" val="4401641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FFD966">
            <a:alpha val="37050"/>
          </a:srgbClr>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lt2"/>
              </a:buClr>
              <a:buSzPts val="2800"/>
              <a:buFont typeface="Montserrat"/>
              <a:buNone/>
              <a:defRPr sz="2800" b="1">
                <a:solidFill>
                  <a:schemeClr val="lt2"/>
                </a:solidFill>
                <a:latin typeface="Montserrat"/>
                <a:ea typeface="Montserrat"/>
                <a:cs typeface="Montserrat"/>
                <a:sym typeface="Montserrat"/>
              </a:defRPr>
            </a:lvl1pPr>
            <a:lvl2pPr lvl="1">
              <a:spcBef>
                <a:spcPts val="0"/>
              </a:spcBef>
              <a:spcAft>
                <a:spcPts val="0"/>
              </a:spcAft>
              <a:buClr>
                <a:schemeClr val="lt2"/>
              </a:buClr>
              <a:buSzPts val="2800"/>
              <a:buNone/>
              <a:defRPr sz="2800">
                <a:solidFill>
                  <a:schemeClr val="lt2"/>
                </a:solidFill>
              </a:defRPr>
            </a:lvl2pPr>
            <a:lvl3pPr lvl="2">
              <a:spcBef>
                <a:spcPts val="0"/>
              </a:spcBef>
              <a:spcAft>
                <a:spcPts val="0"/>
              </a:spcAft>
              <a:buClr>
                <a:schemeClr val="lt2"/>
              </a:buClr>
              <a:buSzPts val="2800"/>
              <a:buNone/>
              <a:defRPr sz="2800">
                <a:solidFill>
                  <a:schemeClr val="lt2"/>
                </a:solidFill>
              </a:defRPr>
            </a:lvl3pPr>
            <a:lvl4pPr lvl="3">
              <a:spcBef>
                <a:spcPts val="0"/>
              </a:spcBef>
              <a:spcAft>
                <a:spcPts val="0"/>
              </a:spcAft>
              <a:buClr>
                <a:schemeClr val="lt2"/>
              </a:buClr>
              <a:buSzPts val="2800"/>
              <a:buNone/>
              <a:defRPr sz="2800">
                <a:solidFill>
                  <a:schemeClr val="lt2"/>
                </a:solidFill>
              </a:defRPr>
            </a:lvl4pPr>
            <a:lvl5pPr lvl="4">
              <a:spcBef>
                <a:spcPts val="0"/>
              </a:spcBef>
              <a:spcAft>
                <a:spcPts val="0"/>
              </a:spcAft>
              <a:buClr>
                <a:schemeClr val="lt2"/>
              </a:buClr>
              <a:buSzPts val="2800"/>
              <a:buNone/>
              <a:defRPr sz="2800">
                <a:solidFill>
                  <a:schemeClr val="lt2"/>
                </a:solidFill>
              </a:defRPr>
            </a:lvl5pPr>
            <a:lvl6pPr lvl="5">
              <a:spcBef>
                <a:spcPts val="0"/>
              </a:spcBef>
              <a:spcAft>
                <a:spcPts val="0"/>
              </a:spcAft>
              <a:buClr>
                <a:schemeClr val="lt2"/>
              </a:buClr>
              <a:buSzPts val="2800"/>
              <a:buNone/>
              <a:defRPr sz="2800">
                <a:solidFill>
                  <a:schemeClr val="lt2"/>
                </a:solidFill>
              </a:defRPr>
            </a:lvl6pPr>
            <a:lvl7pPr lvl="6">
              <a:spcBef>
                <a:spcPts val="0"/>
              </a:spcBef>
              <a:spcAft>
                <a:spcPts val="0"/>
              </a:spcAft>
              <a:buClr>
                <a:schemeClr val="lt2"/>
              </a:buClr>
              <a:buSzPts val="2800"/>
              <a:buNone/>
              <a:defRPr sz="2800">
                <a:solidFill>
                  <a:schemeClr val="lt2"/>
                </a:solidFill>
              </a:defRPr>
            </a:lvl7pPr>
            <a:lvl8pPr lvl="7">
              <a:spcBef>
                <a:spcPts val="0"/>
              </a:spcBef>
              <a:spcAft>
                <a:spcPts val="0"/>
              </a:spcAft>
              <a:buClr>
                <a:schemeClr val="lt2"/>
              </a:buClr>
              <a:buSzPts val="2800"/>
              <a:buNone/>
              <a:defRPr sz="2800">
                <a:solidFill>
                  <a:schemeClr val="lt2"/>
                </a:solidFill>
              </a:defRPr>
            </a:lvl8pPr>
            <a:lvl9pPr lvl="8">
              <a:spcBef>
                <a:spcPts val="0"/>
              </a:spcBef>
              <a:spcAft>
                <a:spcPts val="0"/>
              </a:spcAft>
              <a:buClr>
                <a:schemeClr val="lt2"/>
              </a:buClr>
              <a:buSzPts val="2800"/>
              <a:buNone/>
              <a:defRPr sz="2800">
                <a:solidFill>
                  <a:schemeClr val="lt2"/>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lt2"/>
              </a:buClr>
              <a:buSzPts val="1800"/>
              <a:buFont typeface="Montserrat"/>
              <a:buChar char="●"/>
              <a:defRPr sz="1800">
                <a:solidFill>
                  <a:schemeClr val="lt2"/>
                </a:solidFill>
                <a:latin typeface="Montserrat"/>
                <a:ea typeface="Montserrat"/>
                <a:cs typeface="Montserrat"/>
                <a:sym typeface="Montserrat"/>
              </a:defRPr>
            </a:lvl1pPr>
            <a:lvl2pPr marL="914400" lvl="1" indent="-317500">
              <a:lnSpc>
                <a:spcPct val="115000"/>
              </a:lnSpc>
              <a:spcBef>
                <a:spcPts val="1600"/>
              </a:spcBef>
              <a:spcAft>
                <a:spcPts val="0"/>
              </a:spcAft>
              <a:buClr>
                <a:schemeClr val="lt2"/>
              </a:buClr>
              <a:buSzPts val="1400"/>
              <a:buFont typeface="Montserrat"/>
              <a:buChar char="○"/>
              <a:defRPr>
                <a:solidFill>
                  <a:schemeClr val="lt2"/>
                </a:solidFill>
                <a:latin typeface="Montserrat"/>
                <a:ea typeface="Montserrat"/>
                <a:cs typeface="Montserrat"/>
                <a:sym typeface="Montserrat"/>
              </a:defRPr>
            </a:lvl2pPr>
            <a:lvl3pPr marL="1371600" lvl="2" indent="-317500">
              <a:lnSpc>
                <a:spcPct val="115000"/>
              </a:lnSpc>
              <a:spcBef>
                <a:spcPts val="1600"/>
              </a:spcBef>
              <a:spcAft>
                <a:spcPts val="0"/>
              </a:spcAft>
              <a:buClr>
                <a:schemeClr val="lt2"/>
              </a:buClr>
              <a:buSzPts val="1400"/>
              <a:buFont typeface="Montserrat"/>
              <a:buChar char="■"/>
              <a:defRPr>
                <a:solidFill>
                  <a:schemeClr val="lt2"/>
                </a:solidFill>
                <a:latin typeface="Montserrat"/>
                <a:ea typeface="Montserrat"/>
                <a:cs typeface="Montserrat"/>
                <a:sym typeface="Montserrat"/>
              </a:defRPr>
            </a:lvl3pPr>
            <a:lvl4pPr marL="1828800" lvl="3" indent="-317500">
              <a:lnSpc>
                <a:spcPct val="115000"/>
              </a:lnSpc>
              <a:spcBef>
                <a:spcPts val="1600"/>
              </a:spcBef>
              <a:spcAft>
                <a:spcPts val="0"/>
              </a:spcAft>
              <a:buClr>
                <a:schemeClr val="lt2"/>
              </a:buClr>
              <a:buSzPts val="1400"/>
              <a:buFont typeface="Montserrat"/>
              <a:buChar char="●"/>
              <a:defRPr>
                <a:solidFill>
                  <a:schemeClr val="lt2"/>
                </a:solidFill>
                <a:latin typeface="Montserrat"/>
                <a:ea typeface="Montserrat"/>
                <a:cs typeface="Montserrat"/>
                <a:sym typeface="Montserrat"/>
              </a:defRPr>
            </a:lvl4pPr>
            <a:lvl5pPr marL="2286000" lvl="4" indent="-317500">
              <a:lnSpc>
                <a:spcPct val="115000"/>
              </a:lnSpc>
              <a:spcBef>
                <a:spcPts val="1600"/>
              </a:spcBef>
              <a:spcAft>
                <a:spcPts val="0"/>
              </a:spcAft>
              <a:buClr>
                <a:schemeClr val="lt2"/>
              </a:buClr>
              <a:buSzPts val="1400"/>
              <a:buFont typeface="Montserrat"/>
              <a:buChar char="○"/>
              <a:defRPr>
                <a:solidFill>
                  <a:schemeClr val="lt2"/>
                </a:solidFill>
                <a:latin typeface="Montserrat"/>
                <a:ea typeface="Montserrat"/>
                <a:cs typeface="Montserrat"/>
                <a:sym typeface="Montserrat"/>
              </a:defRPr>
            </a:lvl5pPr>
            <a:lvl6pPr marL="2743200" lvl="5" indent="-317500">
              <a:lnSpc>
                <a:spcPct val="115000"/>
              </a:lnSpc>
              <a:spcBef>
                <a:spcPts val="1600"/>
              </a:spcBef>
              <a:spcAft>
                <a:spcPts val="0"/>
              </a:spcAft>
              <a:buClr>
                <a:schemeClr val="lt2"/>
              </a:buClr>
              <a:buSzPts val="1400"/>
              <a:buFont typeface="Montserrat"/>
              <a:buChar char="■"/>
              <a:defRPr>
                <a:solidFill>
                  <a:schemeClr val="lt2"/>
                </a:solidFill>
                <a:latin typeface="Montserrat"/>
                <a:ea typeface="Montserrat"/>
                <a:cs typeface="Montserrat"/>
                <a:sym typeface="Montserrat"/>
              </a:defRPr>
            </a:lvl6pPr>
            <a:lvl7pPr marL="3200400" lvl="6" indent="-317500">
              <a:lnSpc>
                <a:spcPct val="115000"/>
              </a:lnSpc>
              <a:spcBef>
                <a:spcPts val="1600"/>
              </a:spcBef>
              <a:spcAft>
                <a:spcPts val="0"/>
              </a:spcAft>
              <a:buClr>
                <a:schemeClr val="lt2"/>
              </a:buClr>
              <a:buSzPts val="1400"/>
              <a:buFont typeface="Montserrat"/>
              <a:buChar char="●"/>
              <a:defRPr>
                <a:solidFill>
                  <a:schemeClr val="lt2"/>
                </a:solidFill>
                <a:latin typeface="Montserrat"/>
                <a:ea typeface="Montserrat"/>
                <a:cs typeface="Montserrat"/>
                <a:sym typeface="Montserrat"/>
              </a:defRPr>
            </a:lvl7pPr>
            <a:lvl8pPr marL="3657600" lvl="7" indent="-317500">
              <a:lnSpc>
                <a:spcPct val="115000"/>
              </a:lnSpc>
              <a:spcBef>
                <a:spcPts val="1600"/>
              </a:spcBef>
              <a:spcAft>
                <a:spcPts val="0"/>
              </a:spcAft>
              <a:buClr>
                <a:schemeClr val="lt2"/>
              </a:buClr>
              <a:buSzPts val="1400"/>
              <a:buFont typeface="Montserrat"/>
              <a:buChar char="○"/>
              <a:defRPr>
                <a:solidFill>
                  <a:schemeClr val="lt2"/>
                </a:solidFill>
                <a:latin typeface="Montserrat"/>
                <a:ea typeface="Montserrat"/>
                <a:cs typeface="Montserrat"/>
                <a:sym typeface="Montserrat"/>
              </a:defRPr>
            </a:lvl8pPr>
            <a:lvl9pPr marL="4114800" lvl="8" indent="-317500">
              <a:lnSpc>
                <a:spcPct val="115000"/>
              </a:lnSpc>
              <a:spcBef>
                <a:spcPts val="1600"/>
              </a:spcBef>
              <a:spcAft>
                <a:spcPts val="1600"/>
              </a:spcAft>
              <a:buClr>
                <a:schemeClr val="lt2"/>
              </a:buClr>
              <a:buSzPts val="1400"/>
              <a:buFont typeface="Montserrat"/>
              <a:buChar char="■"/>
              <a:defRPr>
                <a:solidFill>
                  <a:schemeClr val="lt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8" r:id="rId2"/>
    <p:sldLayoutId id="2147483659" r:id="rId3"/>
    <p:sldLayoutId id="2147483666" r:id="rId4"/>
    <p:sldLayoutId id="2147483667" r:id="rId5"/>
    <p:sldLayoutId id="2147483668" r:id="rId6"/>
    <p:sldLayoutId id="2147483669" r:id="rId7"/>
    <p:sldLayoutId id="2147483674"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8.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D966">
            <a:alpha val="37050"/>
          </a:srgbClr>
        </a:solidFill>
        <a:effectLst/>
      </p:bgPr>
    </p:bg>
    <p:spTree>
      <p:nvGrpSpPr>
        <p:cNvPr id="1" name="Shape 911"/>
        <p:cNvGrpSpPr/>
        <p:nvPr/>
      </p:nvGrpSpPr>
      <p:grpSpPr>
        <a:xfrm>
          <a:off x="0" y="0"/>
          <a:ext cx="0" cy="0"/>
          <a:chOff x="0" y="0"/>
          <a:chExt cx="0" cy="0"/>
        </a:xfrm>
      </p:grpSpPr>
      <p:sp>
        <p:nvSpPr>
          <p:cNvPr id="912" name="Google Shape;912;p26"/>
          <p:cNvSpPr/>
          <p:nvPr/>
        </p:nvSpPr>
        <p:spPr>
          <a:xfrm>
            <a:off x="4228826" y="766786"/>
            <a:ext cx="3769346" cy="3769346"/>
          </a:xfrm>
          <a:custGeom>
            <a:avLst/>
            <a:gdLst/>
            <a:ahLst/>
            <a:cxnLst/>
            <a:rect l="l" t="t" r="r" b="b"/>
            <a:pathLst>
              <a:path w="51399" h="51399" extrusionOk="0">
                <a:moveTo>
                  <a:pt x="25699" y="1"/>
                </a:moveTo>
                <a:cubicBezTo>
                  <a:pt x="18883" y="1"/>
                  <a:pt x="12347" y="2708"/>
                  <a:pt x="7527" y="7528"/>
                </a:cubicBezTo>
                <a:cubicBezTo>
                  <a:pt x="2708" y="12347"/>
                  <a:pt x="1" y="18883"/>
                  <a:pt x="1" y="25700"/>
                </a:cubicBezTo>
                <a:cubicBezTo>
                  <a:pt x="1" y="32516"/>
                  <a:pt x="2708" y="39052"/>
                  <a:pt x="7527" y="43873"/>
                </a:cubicBezTo>
                <a:cubicBezTo>
                  <a:pt x="12347" y="48692"/>
                  <a:pt x="18883" y="51399"/>
                  <a:pt x="25699" y="51399"/>
                </a:cubicBezTo>
                <a:cubicBezTo>
                  <a:pt x="32516" y="51399"/>
                  <a:pt x="39052" y="48692"/>
                  <a:pt x="43871" y="43873"/>
                </a:cubicBezTo>
                <a:cubicBezTo>
                  <a:pt x="48692" y="39052"/>
                  <a:pt x="51399" y="32516"/>
                  <a:pt x="51399" y="25700"/>
                </a:cubicBezTo>
                <a:cubicBezTo>
                  <a:pt x="51399" y="18883"/>
                  <a:pt x="48692" y="12347"/>
                  <a:pt x="43871" y="7528"/>
                </a:cubicBezTo>
                <a:cubicBezTo>
                  <a:pt x="39052" y="2708"/>
                  <a:pt x="32516" y="1"/>
                  <a:pt x="25699" y="1"/>
                </a:cubicBezTo>
                <a:close/>
              </a:path>
            </a:pathLst>
          </a:custGeom>
          <a:solidFill>
            <a:srgbClr val="FE9B2B">
              <a:alpha val="468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26"/>
          <p:cNvSpPr/>
          <p:nvPr/>
        </p:nvSpPr>
        <p:spPr>
          <a:xfrm>
            <a:off x="1336157" y="523295"/>
            <a:ext cx="3769346" cy="3769346"/>
          </a:xfrm>
          <a:custGeom>
            <a:avLst/>
            <a:gdLst/>
            <a:ahLst/>
            <a:cxnLst/>
            <a:rect l="l" t="t" r="r" b="b"/>
            <a:pathLst>
              <a:path w="51399" h="51399" extrusionOk="0">
                <a:moveTo>
                  <a:pt x="25699" y="1"/>
                </a:moveTo>
                <a:cubicBezTo>
                  <a:pt x="18883" y="1"/>
                  <a:pt x="12347" y="2708"/>
                  <a:pt x="7527" y="7528"/>
                </a:cubicBezTo>
                <a:cubicBezTo>
                  <a:pt x="2708" y="12347"/>
                  <a:pt x="1" y="18883"/>
                  <a:pt x="1" y="25700"/>
                </a:cubicBezTo>
                <a:cubicBezTo>
                  <a:pt x="1" y="32516"/>
                  <a:pt x="2708" y="39052"/>
                  <a:pt x="7527" y="43873"/>
                </a:cubicBezTo>
                <a:cubicBezTo>
                  <a:pt x="12347" y="48692"/>
                  <a:pt x="18883" y="51399"/>
                  <a:pt x="25699" y="51399"/>
                </a:cubicBezTo>
                <a:cubicBezTo>
                  <a:pt x="32516" y="51399"/>
                  <a:pt x="39052" y="48692"/>
                  <a:pt x="43871" y="43873"/>
                </a:cubicBezTo>
                <a:cubicBezTo>
                  <a:pt x="48692" y="39052"/>
                  <a:pt x="51399" y="32516"/>
                  <a:pt x="51399" y="25700"/>
                </a:cubicBezTo>
                <a:cubicBezTo>
                  <a:pt x="51399" y="18883"/>
                  <a:pt x="48692" y="12347"/>
                  <a:pt x="43871" y="7528"/>
                </a:cubicBezTo>
                <a:cubicBezTo>
                  <a:pt x="39052" y="2708"/>
                  <a:pt x="32516" y="1"/>
                  <a:pt x="25699" y="1"/>
                </a:cubicBezTo>
                <a:close/>
              </a:path>
            </a:pathLst>
          </a:custGeom>
          <a:solidFill>
            <a:srgbClr val="99D7EF">
              <a:alpha val="562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26"/>
          <p:cNvSpPr txBox="1">
            <a:spLocks noGrp="1"/>
          </p:cNvSpPr>
          <p:nvPr>
            <p:ph type="ctrTitle"/>
          </p:nvPr>
        </p:nvSpPr>
        <p:spPr>
          <a:xfrm>
            <a:off x="1291436" y="960667"/>
            <a:ext cx="7175831"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zh-TW" altLang="en-US" dirty="0" smtClean="0">
                <a:ea typeface="Adobe 繁黑體 Std B"/>
              </a:rPr>
              <a:t>高等教育深耕計畫經費原則</a:t>
            </a:r>
            <a:endParaRPr dirty="0">
              <a:ea typeface="Adobe 繁黑體 Std B"/>
            </a:endParaRPr>
          </a:p>
        </p:txBody>
      </p:sp>
      <p:sp>
        <p:nvSpPr>
          <p:cNvPr id="915" name="Google Shape;915;p26"/>
          <p:cNvSpPr txBox="1">
            <a:spLocks noGrp="1"/>
          </p:cNvSpPr>
          <p:nvPr>
            <p:ph type="subTitle" idx="1"/>
          </p:nvPr>
        </p:nvSpPr>
        <p:spPr>
          <a:xfrm>
            <a:off x="4709878" y="3013267"/>
            <a:ext cx="51504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zh-TW" altLang="en-US" dirty="0" smtClean="0"/>
              <a:t>黃昭莉</a:t>
            </a:r>
            <a:endParaRPr dirty="0"/>
          </a:p>
        </p:txBody>
      </p:sp>
      <p:sp>
        <p:nvSpPr>
          <p:cNvPr id="916" name="Google Shape;916;p26"/>
          <p:cNvSpPr/>
          <p:nvPr/>
        </p:nvSpPr>
        <p:spPr>
          <a:xfrm>
            <a:off x="7086814" y="220071"/>
            <a:ext cx="1885125" cy="1885125"/>
          </a:xfrm>
          <a:custGeom>
            <a:avLst/>
            <a:gdLst/>
            <a:ahLst/>
            <a:cxnLst/>
            <a:rect l="l" t="t" r="r" b="b"/>
            <a:pathLst>
              <a:path w="75405" h="75405" extrusionOk="0">
                <a:moveTo>
                  <a:pt x="37634" y="0"/>
                </a:moveTo>
                <a:cubicBezTo>
                  <a:pt x="37270" y="0"/>
                  <a:pt x="36976" y="295"/>
                  <a:pt x="36976" y="657"/>
                </a:cubicBezTo>
                <a:cubicBezTo>
                  <a:pt x="36976" y="1021"/>
                  <a:pt x="37270" y="1315"/>
                  <a:pt x="37634" y="1315"/>
                </a:cubicBezTo>
                <a:lnTo>
                  <a:pt x="37702" y="1315"/>
                </a:lnTo>
                <a:cubicBezTo>
                  <a:pt x="38544" y="1315"/>
                  <a:pt x="39394" y="1345"/>
                  <a:pt x="40230" y="1401"/>
                </a:cubicBezTo>
                <a:cubicBezTo>
                  <a:pt x="40245" y="1403"/>
                  <a:pt x="40260" y="1403"/>
                  <a:pt x="40276" y="1403"/>
                </a:cubicBezTo>
                <a:cubicBezTo>
                  <a:pt x="40629" y="1401"/>
                  <a:pt x="40919" y="1121"/>
                  <a:pt x="40931" y="767"/>
                </a:cubicBezTo>
                <a:cubicBezTo>
                  <a:pt x="40942" y="415"/>
                  <a:pt x="40672" y="114"/>
                  <a:pt x="40320" y="90"/>
                </a:cubicBezTo>
                <a:cubicBezTo>
                  <a:pt x="39454" y="30"/>
                  <a:pt x="38574" y="0"/>
                  <a:pt x="37702" y="0"/>
                </a:cubicBezTo>
                <a:close/>
                <a:moveTo>
                  <a:pt x="34992" y="98"/>
                </a:moveTo>
                <a:cubicBezTo>
                  <a:pt x="34976" y="98"/>
                  <a:pt x="34960" y="99"/>
                  <a:pt x="34943" y="100"/>
                </a:cubicBezTo>
                <a:cubicBezTo>
                  <a:pt x="34052" y="164"/>
                  <a:pt x="33152" y="262"/>
                  <a:pt x="32269" y="389"/>
                </a:cubicBezTo>
                <a:cubicBezTo>
                  <a:pt x="31928" y="438"/>
                  <a:pt x="31682" y="742"/>
                  <a:pt x="31706" y="1086"/>
                </a:cubicBezTo>
                <a:cubicBezTo>
                  <a:pt x="31730" y="1430"/>
                  <a:pt x="32018" y="1697"/>
                  <a:pt x="32362" y="1697"/>
                </a:cubicBezTo>
                <a:cubicBezTo>
                  <a:pt x="32393" y="1697"/>
                  <a:pt x="32426" y="1695"/>
                  <a:pt x="32457" y="1691"/>
                </a:cubicBezTo>
                <a:cubicBezTo>
                  <a:pt x="33309" y="1568"/>
                  <a:pt x="34177" y="1473"/>
                  <a:pt x="35039" y="1411"/>
                </a:cubicBezTo>
                <a:cubicBezTo>
                  <a:pt x="35401" y="1385"/>
                  <a:pt x="35673" y="1070"/>
                  <a:pt x="35647" y="707"/>
                </a:cubicBezTo>
                <a:cubicBezTo>
                  <a:pt x="35622" y="362"/>
                  <a:pt x="35334" y="98"/>
                  <a:pt x="34992" y="98"/>
                </a:cubicBezTo>
                <a:close/>
                <a:moveTo>
                  <a:pt x="42905" y="362"/>
                </a:moveTo>
                <a:cubicBezTo>
                  <a:pt x="42581" y="362"/>
                  <a:pt x="42299" y="599"/>
                  <a:pt x="42253" y="928"/>
                </a:cubicBezTo>
                <a:cubicBezTo>
                  <a:pt x="42202" y="1288"/>
                  <a:pt x="42453" y="1621"/>
                  <a:pt x="42813" y="1671"/>
                </a:cubicBezTo>
                <a:cubicBezTo>
                  <a:pt x="43667" y="1792"/>
                  <a:pt x="44528" y="1943"/>
                  <a:pt x="45370" y="2124"/>
                </a:cubicBezTo>
                <a:cubicBezTo>
                  <a:pt x="45415" y="2134"/>
                  <a:pt x="45462" y="2139"/>
                  <a:pt x="45508" y="2139"/>
                </a:cubicBezTo>
                <a:cubicBezTo>
                  <a:pt x="45844" y="2137"/>
                  <a:pt x="46126" y="1884"/>
                  <a:pt x="46161" y="1550"/>
                </a:cubicBezTo>
                <a:cubicBezTo>
                  <a:pt x="46195" y="1215"/>
                  <a:pt x="45974" y="908"/>
                  <a:pt x="45646" y="838"/>
                </a:cubicBezTo>
                <a:cubicBezTo>
                  <a:pt x="44773" y="651"/>
                  <a:pt x="43882" y="493"/>
                  <a:pt x="42996" y="368"/>
                </a:cubicBezTo>
                <a:cubicBezTo>
                  <a:pt x="42965" y="364"/>
                  <a:pt x="42935" y="362"/>
                  <a:pt x="42905" y="362"/>
                </a:cubicBezTo>
                <a:close/>
                <a:moveTo>
                  <a:pt x="29768" y="852"/>
                </a:moveTo>
                <a:cubicBezTo>
                  <a:pt x="29720" y="852"/>
                  <a:pt x="29671" y="857"/>
                  <a:pt x="29622" y="868"/>
                </a:cubicBezTo>
                <a:cubicBezTo>
                  <a:pt x="28747" y="1059"/>
                  <a:pt x="27870" y="1284"/>
                  <a:pt x="27016" y="1537"/>
                </a:cubicBezTo>
                <a:cubicBezTo>
                  <a:pt x="26701" y="1629"/>
                  <a:pt x="26502" y="1937"/>
                  <a:pt x="26549" y="2262"/>
                </a:cubicBezTo>
                <a:cubicBezTo>
                  <a:pt x="26595" y="2585"/>
                  <a:pt x="26874" y="2825"/>
                  <a:pt x="27201" y="2825"/>
                </a:cubicBezTo>
                <a:cubicBezTo>
                  <a:pt x="27264" y="2825"/>
                  <a:pt x="27327" y="2816"/>
                  <a:pt x="27387" y="2797"/>
                </a:cubicBezTo>
                <a:cubicBezTo>
                  <a:pt x="28213" y="2554"/>
                  <a:pt x="29059" y="2337"/>
                  <a:pt x="29902" y="2153"/>
                </a:cubicBezTo>
                <a:cubicBezTo>
                  <a:pt x="30259" y="2078"/>
                  <a:pt x="30487" y="1725"/>
                  <a:pt x="30408" y="1369"/>
                </a:cubicBezTo>
                <a:cubicBezTo>
                  <a:pt x="30341" y="1061"/>
                  <a:pt x="30070" y="852"/>
                  <a:pt x="29768" y="852"/>
                </a:cubicBezTo>
                <a:close/>
                <a:moveTo>
                  <a:pt x="48088" y="1475"/>
                </a:moveTo>
                <a:cubicBezTo>
                  <a:pt x="47802" y="1475"/>
                  <a:pt x="47541" y="1663"/>
                  <a:pt x="47457" y="1949"/>
                </a:cubicBezTo>
                <a:cubicBezTo>
                  <a:pt x="47357" y="2290"/>
                  <a:pt x="47548" y="2650"/>
                  <a:pt x="47886" y="2758"/>
                </a:cubicBezTo>
                <a:cubicBezTo>
                  <a:pt x="48713" y="2999"/>
                  <a:pt x="49542" y="3274"/>
                  <a:pt x="50352" y="3573"/>
                </a:cubicBezTo>
                <a:cubicBezTo>
                  <a:pt x="50425" y="3601"/>
                  <a:pt x="50502" y="3614"/>
                  <a:pt x="50581" y="3615"/>
                </a:cubicBezTo>
                <a:cubicBezTo>
                  <a:pt x="50582" y="3615"/>
                  <a:pt x="50583" y="3615"/>
                  <a:pt x="50583" y="3615"/>
                </a:cubicBezTo>
                <a:cubicBezTo>
                  <a:pt x="50901" y="3615"/>
                  <a:pt x="51173" y="3387"/>
                  <a:pt x="51230" y="3074"/>
                </a:cubicBezTo>
                <a:cubicBezTo>
                  <a:pt x="51285" y="2760"/>
                  <a:pt x="51109" y="2451"/>
                  <a:pt x="50809" y="2340"/>
                </a:cubicBezTo>
                <a:cubicBezTo>
                  <a:pt x="49970" y="2030"/>
                  <a:pt x="49111" y="1746"/>
                  <a:pt x="48254" y="1497"/>
                </a:cubicBezTo>
                <a:cubicBezTo>
                  <a:pt x="48199" y="1482"/>
                  <a:pt x="48143" y="1475"/>
                  <a:pt x="48088" y="1475"/>
                </a:cubicBezTo>
                <a:close/>
                <a:moveTo>
                  <a:pt x="24687" y="2351"/>
                </a:moveTo>
                <a:cubicBezTo>
                  <a:pt x="24612" y="2351"/>
                  <a:pt x="24537" y="2363"/>
                  <a:pt x="24462" y="2390"/>
                </a:cubicBezTo>
                <a:cubicBezTo>
                  <a:pt x="23628" y="2704"/>
                  <a:pt x="22793" y="3052"/>
                  <a:pt x="21983" y="3424"/>
                </a:cubicBezTo>
                <a:cubicBezTo>
                  <a:pt x="21701" y="3553"/>
                  <a:pt x="21548" y="3860"/>
                  <a:pt x="21614" y="4162"/>
                </a:cubicBezTo>
                <a:cubicBezTo>
                  <a:pt x="21681" y="4464"/>
                  <a:pt x="21948" y="4679"/>
                  <a:pt x="22257" y="4679"/>
                </a:cubicBezTo>
                <a:cubicBezTo>
                  <a:pt x="22352" y="4679"/>
                  <a:pt x="22445" y="4658"/>
                  <a:pt x="22530" y="4620"/>
                </a:cubicBezTo>
                <a:cubicBezTo>
                  <a:pt x="23313" y="4259"/>
                  <a:pt x="24119" y="3924"/>
                  <a:pt x="24925" y="3622"/>
                </a:cubicBezTo>
                <a:cubicBezTo>
                  <a:pt x="25261" y="3492"/>
                  <a:pt x="25430" y="3115"/>
                  <a:pt x="25304" y="2777"/>
                </a:cubicBezTo>
                <a:cubicBezTo>
                  <a:pt x="25204" y="2514"/>
                  <a:pt x="24954" y="2351"/>
                  <a:pt x="24687" y="2351"/>
                </a:cubicBezTo>
                <a:close/>
                <a:moveTo>
                  <a:pt x="53027" y="3309"/>
                </a:moveTo>
                <a:cubicBezTo>
                  <a:pt x="52778" y="3309"/>
                  <a:pt x="52538" y="3452"/>
                  <a:pt x="52428" y="3694"/>
                </a:cubicBezTo>
                <a:cubicBezTo>
                  <a:pt x="52278" y="4024"/>
                  <a:pt x="52425" y="4414"/>
                  <a:pt x="52755" y="4564"/>
                </a:cubicBezTo>
                <a:cubicBezTo>
                  <a:pt x="53539" y="4921"/>
                  <a:pt x="54322" y="5311"/>
                  <a:pt x="55080" y="5725"/>
                </a:cubicBezTo>
                <a:cubicBezTo>
                  <a:pt x="55176" y="5778"/>
                  <a:pt x="55285" y="5805"/>
                  <a:pt x="55395" y="5805"/>
                </a:cubicBezTo>
                <a:cubicBezTo>
                  <a:pt x="55695" y="5805"/>
                  <a:pt x="55958" y="5601"/>
                  <a:pt x="56032" y="5310"/>
                </a:cubicBezTo>
                <a:cubicBezTo>
                  <a:pt x="56106" y="5019"/>
                  <a:pt x="55973" y="4714"/>
                  <a:pt x="55708" y="4570"/>
                </a:cubicBezTo>
                <a:cubicBezTo>
                  <a:pt x="54922" y="4142"/>
                  <a:pt x="54112" y="3737"/>
                  <a:pt x="53299" y="3368"/>
                </a:cubicBezTo>
                <a:cubicBezTo>
                  <a:pt x="53211" y="3328"/>
                  <a:pt x="53118" y="3309"/>
                  <a:pt x="53027" y="3309"/>
                </a:cubicBezTo>
                <a:close/>
                <a:moveTo>
                  <a:pt x="19896" y="4552"/>
                </a:moveTo>
                <a:cubicBezTo>
                  <a:pt x="19790" y="4552"/>
                  <a:pt x="19681" y="4578"/>
                  <a:pt x="19581" y="4633"/>
                </a:cubicBezTo>
                <a:cubicBezTo>
                  <a:pt x="18800" y="5063"/>
                  <a:pt x="18023" y="5526"/>
                  <a:pt x="17272" y="6011"/>
                </a:cubicBezTo>
                <a:cubicBezTo>
                  <a:pt x="17027" y="6169"/>
                  <a:pt x="16916" y="6470"/>
                  <a:pt x="16998" y="6749"/>
                </a:cubicBezTo>
                <a:cubicBezTo>
                  <a:pt x="17080" y="7029"/>
                  <a:pt x="17337" y="7220"/>
                  <a:pt x="17629" y="7221"/>
                </a:cubicBezTo>
                <a:cubicBezTo>
                  <a:pt x="17755" y="7221"/>
                  <a:pt x="17880" y="7185"/>
                  <a:pt x="17986" y="7116"/>
                </a:cubicBezTo>
                <a:cubicBezTo>
                  <a:pt x="18710" y="6648"/>
                  <a:pt x="19459" y="6200"/>
                  <a:pt x="20214" y="5786"/>
                </a:cubicBezTo>
                <a:cubicBezTo>
                  <a:pt x="20532" y="5612"/>
                  <a:pt x="20649" y="5212"/>
                  <a:pt x="20474" y="4893"/>
                </a:cubicBezTo>
                <a:cubicBezTo>
                  <a:pt x="20354" y="4675"/>
                  <a:pt x="20129" y="4552"/>
                  <a:pt x="19896" y="4552"/>
                </a:cubicBezTo>
                <a:close/>
                <a:moveTo>
                  <a:pt x="57672" y="5837"/>
                </a:moveTo>
                <a:cubicBezTo>
                  <a:pt x="57456" y="5837"/>
                  <a:pt x="57244" y="5944"/>
                  <a:pt x="57119" y="6139"/>
                </a:cubicBezTo>
                <a:cubicBezTo>
                  <a:pt x="56922" y="6445"/>
                  <a:pt x="57011" y="6852"/>
                  <a:pt x="57316" y="7049"/>
                </a:cubicBezTo>
                <a:cubicBezTo>
                  <a:pt x="58043" y="7514"/>
                  <a:pt x="58761" y="8012"/>
                  <a:pt x="59452" y="8529"/>
                </a:cubicBezTo>
                <a:cubicBezTo>
                  <a:pt x="59564" y="8612"/>
                  <a:pt x="59701" y="8658"/>
                  <a:pt x="59841" y="8658"/>
                </a:cubicBezTo>
                <a:cubicBezTo>
                  <a:pt x="59842" y="8658"/>
                  <a:pt x="59844" y="8658"/>
                  <a:pt x="59846" y="8658"/>
                </a:cubicBezTo>
                <a:lnTo>
                  <a:pt x="59846" y="8659"/>
                </a:lnTo>
                <a:cubicBezTo>
                  <a:pt x="60129" y="8659"/>
                  <a:pt x="60381" y="8478"/>
                  <a:pt x="60470" y="8209"/>
                </a:cubicBezTo>
                <a:cubicBezTo>
                  <a:pt x="60560" y="7940"/>
                  <a:pt x="60466" y="7644"/>
                  <a:pt x="60240" y="7474"/>
                </a:cubicBezTo>
                <a:cubicBezTo>
                  <a:pt x="59524" y="6940"/>
                  <a:pt x="58779" y="6424"/>
                  <a:pt x="58028" y="5942"/>
                </a:cubicBezTo>
                <a:cubicBezTo>
                  <a:pt x="57917" y="5871"/>
                  <a:pt x="57794" y="5837"/>
                  <a:pt x="57672" y="5837"/>
                </a:cubicBezTo>
                <a:close/>
                <a:moveTo>
                  <a:pt x="15473" y="7408"/>
                </a:moveTo>
                <a:cubicBezTo>
                  <a:pt x="15330" y="7408"/>
                  <a:pt x="15187" y="7454"/>
                  <a:pt x="15066" y="7550"/>
                </a:cubicBezTo>
                <a:cubicBezTo>
                  <a:pt x="14352" y="8086"/>
                  <a:pt x="13648" y="8655"/>
                  <a:pt x="12974" y="9242"/>
                </a:cubicBezTo>
                <a:cubicBezTo>
                  <a:pt x="12767" y="9422"/>
                  <a:pt x="12694" y="9711"/>
                  <a:pt x="12790" y="9969"/>
                </a:cubicBezTo>
                <a:cubicBezTo>
                  <a:pt x="12886" y="10226"/>
                  <a:pt x="13131" y="10395"/>
                  <a:pt x="13406" y="10395"/>
                </a:cubicBezTo>
                <a:cubicBezTo>
                  <a:pt x="13564" y="10395"/>
                  <a:pt x="13717" y="10339"/>
                  <a:pt x="13837" y="10235"/>
                </a:cubicBezTo>
                <a:cubicBezTo>
                  <a:pt x="14487" y="9668"/>
                  <a:pt x="15167" y="9118"/>
                  <a:pt x="15855" y="8601"/>
                </a:cubicBezTo>
                <a:cubicBezTo>
                  <a:pt x="16156" y="8387"/>
                  <a:pt x="16221" y="7966"/>
                  <a:pt x="15998" y="7670"/>
                </a:cubicBezTo>
                <a:cubicBezTo>
                  <a:pt x="15869" y="7498"/>
                  <a:pt x="15672" y="7408"/>
                  <a:pt x="15473" y="7408"/>
                </a:cubicBezTo>
                <a:close/>
                <a:moveTo>
                  <a:pt x="61907" y="9000"/>
                </a:moveTo>
                <a:cubicBezTo>
                  <a:pt x="61722" y="9000"/>
                  <a:pt x="61539" y="9077"/>
                  <a:pt x="61409" y="9228"/>
                </a:cubicBezTo>
                <a:cubicBezTo>
                  <a:pt x="61172" y="9503"/>
                  <a:pt x="61203" y="9919"/>
                  <a:pt x="61478" y="10156"/>
                </a:cubicBezTo>
                <a:cubicBezTo>
                  <a:pt x="62129" y="10719"/>
                  <a:pt x="62770" y="11313"/>
                  <a:pt x="63382" y="11923"/>
                </a:cubicBezTo>
                <a:cubicBezTo>
                  <a:pt x="63505" y="12045"/>
                  <a:pt x="63671" y="12115"/>
                  <a:pt x="63846" y="12115"/>
                </a:cubicBezTo>
                <a:lnTo>
                  <a:pt x="63846" y="12114"/>
                </a:lnTo>
                <a:cubicBezTo>
                  <a:pt x="64112" y="12114"/>
                  <a:pt x="64351" y="11953"/>
                  <a:pt x="64453" y="11707"/>
                </a:cubicBezTo>
                <a:cubicBezTo>
                  <a:pt x="64554" y="11461"/>
                  <a:pt x="64497" y="11178"/>
                  <a:pt x="64309" y="10990"/>
                </a:cubicBezTo>
                <a:cubicBezTo>
                  <a:pt x="63675" y="10359"/>
                  <a:pt x="63012" y="9742"/>
                  <a:pt x="62337" y="9160"/>
                </a:cubicBezTo>
                <a:cubicBezTo>
                  <a:pt x="62212" y="9053"/>
                  <a:pt x="62059" y="9000"/>
                  <a:pt x="61907" y="9000"/>
                </a:cubicBezTo>
                <a:close/>
                <a:moveTo>
                  <a:pt x="11466" y="10893"/>
                </a:moveTo>
                <a:cubicBezTo>
                  <a:pt x="11301" y="10893"/>
                  <a:pt x="11136" y="10955"/>
                  <a:pt x="11008" y="11078"/>
                </a:cubicBezTo>
                <a:cubicBezTo>
                  <a:pt x="10377" y="11711"/>
                  <a:pt x="9760" y="12374"/>
                  <a:pt x="9176" y="13049"/>
                </a:cubicBezTo>
                <a:cubicBezTo>
                  <a:pt x="9009" y="13245"/>
                  <a:pt x="8969" y="13519"/>
                  <a:pt x="9076" y="13753"/>
                </a:cubicBezTo>
                <a:cubicBezTo>
                  <a:pt x="9183" y="13987"/>
                  <a:pt x="9417" y="14137"/>
                  <a:pt x="9674" y="14138"/>
                </a:cubicBezTo>
                <a:cubicBezTo>
                  <a:pt x="9864" y="14138"/>
                  <a:pt x="10046" y="14055"/>
                  <a:pt x="10171" y="13910"/>
                </a:cubicBezTo>
                <a:cubicBezTo>
                  <a:pt x="10735" y="13258"/>
                  <a:pt x="11329" y="12618"/>
                  <a:pt x="11939" y="12007"/>
                </a:cubicBezTo>
                <a:cubicBezTo>
                  <a:pt x="12188" y="11748"/>
                  <a:pt x="12184" y="11338"/>
                  <a:pt x="11930" y="11085"/>
                </a:cubicBezTo>
                <a:cubicBezTo>
                  <a:pt x="11802" y="10957"/>
                  <a:pt x="11634" y="10893"/>
                  <a:pt x="11466" y="10893"/>
                </a:cubicBezTo>
                <a:close/>
                <a:moveTo>
                  <a:pt x="65651" y="12730"/>
                </a:moveTo>
                <a:cubicBezTo>
                  <a:pt x="65498" y="12730"/>
                  <a:pt x="65344" y="12783"/>
                  <a:pt x="65219" y="12892"/>
                </a:cubicBezTo>
                <a:cubicBezTo>
                  <a:pt x="64945" y="13130"/>
                  <a:pt x="64916" y="13545"/>
                  <a:pt x="65155" y="13820"/>
                </a:cubicBezTo>
                <a:cubicBezTo>
                  <a:pt x="65721" y="14470"/>
                  <a:pt x="66271" y="15148"/>
                  <a:pt x="66790" y="15838"/>
                </a:cubicBezTo>
                <a:cubicBezTo>
                  <a:pt x="66914" y="16003"/>
                  <a:pt x="67109" y="16099"/>
                  <a:pt x="67315" y="16099"/>
                </a:cubicBezTo>
                <a:lnTo>
                  <a:pt x="67317" y="16099"/>
                </a:lnTo>
                <a:cubicBezTo>
                  <a:pt x="67565" y="16099"/>
                  <a:pt x="67793" y="15958"/>
                  <a:pt x="67904" y="15734"/>
                </a:cubicBezTo>
                <a:cubicBezTo>
                  <a:pt x="68016" y="15512"/>
                  <a:pt x="67991" y="15246"/>
                  <a:pt x="67841" y="15046"/>
                </a:cubicBezTo>
                <a:cubicBezTo>
                  <a:pt x="67303" y="14332"/>
                  <a:pt x="66733" y="13628"/>
                  <a:pt x="66148" y="12956"/>
                </a:cubicBezTo>
                <a:cubicBezTo>
                  <a:pt x="66018" y="12806"/>
                  <a:pt x="65835" y="12730"/>
                  <a:pt x="65651" y="12730"/>
                </a:cubicBezTo>
                <a:close/>
                <a:moveTo>
                  <a:pt x="8017" y="14883"/>
                </a:moveTo>
                <a:cubicBezTo>
                  <a:pt x="7816" y="14883"/>
                  <a:pt x="7619" y="14974"/>
                  <a:pt x="7490" y="15147"/>
                </a:cubicBezTo>
                <a:cubicBezTo>
                  <a:pt x="6954" y="15863"/>
                  <a:pt x="6438" y="16607"/>
                  <a:pt x="5955" y="17360"/>
                </a:cubicBezTo>
                <a:cubicBezTo>
                  <a:pt x="5675" y="17796"/>
                  <a:pt x="5988" y="18371"/>
                  <a:pt x="6508" y="18372"/>
                </a:cubicBezTo>
                <a:cubicBezTo>
                  <a:pt x="6731" y="18372"/>
                  <a:pt x="6941" y="18258"/>
                  <a:pt x="7062" y="18069"/>
                </a:cubicBezTo>
                <a:cubicBezTo>
                  <a:pt x="7527" y="17343"/>
                  <a:pt x="8026" y="16625"/>
                  <a:pt x="8543" y="15935"/>
                </a:cubicBezTo>
                <a:cubicBezTo>
                  <a:pt x="8760" y="15644"/>
                  <a:pt x="8700" y="15232"/>
                  <a:pt x="8410" y="15014"/>
                </a:cubicBezTo>
                <a:cubicBezTo>
                  <a:pt x="8292" y="14926"/>
                  <a:pt x="8154" y="14883"/>
                  <a:pt x="8017" y="14883"/>
                </a:cubicBezTo>
                <a:close/>
                <a:moveTo>
                  <a:pt x="68828" y="16948"/>
                </a:moveTo>
                <a:cubicBezTo>
                  <a:pt x="68705" y="16948"/>
                  <a:pt x="68582" y="16982"/>
                  <a:pt x="68472" y="17054"/>
                </a:cubicBezTo>
                <a:cubicBezTo>
                  <a:pt x="68166" y="17252"/>
                  <a:pt x="68079" y="17660"/>
                  <a:pt x="68278" y="17965"/>
                </a:cubicBezTo>
                <a:cubicBezTo>
                  <a:pt x="68744" y="18688"/>
                  <a:pt x="69192" y="19437"/>
                  <a:pt x="69608" y="20193"/>
                </a:cubicBezTo>
                <a:cubicBezTo>
                  <a:pt x="69723" y="20403"/>
                  <a:pt x="69945" y="20534"/>
                  <a:pt x="70184" y="20534"/>
                </a:cubicBezTo>
                <a:lnTo>
                  <a:pt x="70186" y="20534"/>
                </a:lnTo>
                <a:cubicBezTo>
                  <a:pt x="70686" y="20534"/>
                  <a:pt x="71002" y="19997"/>
                  <a:pt x="70761" y="19559"/>
                </a:cubicBezTo>
                <a:cubicBezTo>
                  <a:pt x="70330" y="18776"/>
                  <a:pt x="69866" y="17999"/>
                  <a:pt x="69382" y="17251"/>
                </a:cubicBezTo>
                <a:cubicBezTo>
                  <a:pt x="69256" y="17055"/>
                  <a:pt x="69044" y="16948"/>
                  <a:pt x="68828" y="16948"/>
                </a:cubicBezTo>
                <a:close/>
                <a:moveTo>
                  <a:pt x="5160" y="19332"/>
                </a:moveTo>
                <a:cubicBezTo>
                  <a:pt x="4927" y="19332"/>
                  <a:pt x="4701" y="19456"/>
                  <a:pt x="4582" y="19674"/>
                </a:cubicBezTo>
                <a:cubicBezTo>
                  <a:pt x="4154" y="20460"/>
                  <a:pt x="3748" y="21271"/>
                  <a:pt x="3378" y="22083"/>
                </a:cubicBezTo>
                <a:cubicBezTo>
                  <a:pt x="3180" y="22519"/>
                  <a:pt x="3498" y="23014"/>
                  <a:pt x="3976" y="23015"/>
                </a:cubicBezTo>
                <a:cubicBezTo>
                  <a:pt x="4234" y="23015"/>
                  <a:pt x="4468" y="22864"/>
                  <a:pt x="4574" y="22629"/>
                </a:cubicBezTo>
                <a:cubicBezTo>
                  <a:pt x="4932" y="21844"/>
                  <a:pt x="5324" y="21062"/>
                  <a:pt x="5737" y="20304"/>
                </a:cubicBezTo>
                <a:cubicBezTo>
                  <a:pt x="5910" y="19986"/>
                  <a:pt x="5793" y="19586"/>
                  <a:pt x="5474" y="19413"/>
                </a:cubicBezTo>
                <a:cubicBezTo>
                  <a:pt x="5374" y="19358"/>
                  <a:pt x="5266" y="19332"/>
                  <a:pt x="5160" y="19332"/>
                </a:cubicBezTo>
                <a:close/>
                <a:moveTo>
                  <a:pt x="71375" y="21582"/>
                </a:moveTo>
                <a:cubicBezTo>
                  <a:pt x="71283" y="21582"/>
                  <a:pt x="71189" y="21601"/>
                  <a:pt x="71100" y="21642"/>
                </a:cubicBezTo>
                <a:cubicBezTo>
                  <a:pt x="70772" y="21793"/>
                  <a:pt x="70628" y="22181"/>
                  <a:pt x="70775" y="22510"/>
                </a:cubicBezTo>
                <a:cubicBezTo>
                  <a:pt x="71137" y="23294"/>
                  <a:pt x="71473" y="24100"/>
                  <a:pt x="71774" y="24904"/>
                </a:cubicBezTo>
                <a:cubicBezTo>
                  <a:pt x="71872" y="25160"/>
                  <a:pt x="72117" y="25329"/>
                  <a:pt x="72391" y="25329"/>
                </a:cubicBezTo>
                <a:cubicBezTo>
                  <a:pt x="72850" y="25328"/>
                  <a:pt x="73167" y="24870"/>
                  <a:pt x="73006" y="24440"/>
                </a:cubicBezTo>
                <a:cubicBezTo>
                  <a:pt x="72692" y="23607"/>
                  <a:pt x="72345" y="22772"/>
                  <a:pt x="71970" y="21960"/>
                </a:cubicBezTo>
                <a:cubicBezTo>
                  <a:pt x="71859" y="21722"/>
                  <a:pt x="71622" y="21582"/>
                  <a:pt x="71375" y="21582"/>
                </a:cubicBezTo>
                <a:close/>
                <a:moveTo>
                  <a:pt x="2971" y="24130"/>
                </a:moveTo>
                <a:cubicBezTo>
                  <a:pt x="2699" y="24130"/>
                  <a:pt x="2444" y="24300"/>
                  <a:pt x="2349" y="24573"/>
                </a:cubicBezTo>
                <a:cubicBezTo>
                  <a:pt x="2039" y="25411"/>
                  <a:pt x="1754" y="26271"/>
                  <a:pt x="1504" y="27129"/>
                </a:cubicBezTo>
                <a:cubicBezTo>
                  <a:pt x="1381" y="27549"/>
                  <a:pt x="1697" y="27969"/>
                  <a:pt x="2135" y="27970"/>
                </a:cubicBezTo>
                <a:cubicBezTo>
                  <a:pt x="2428" y="27969"/>
                  <a:pt x="2684" y="27776"/>
                  <a:pt x="2766" y="27496"/>
                </a:cubicBezTo>
                <a:cubicBezTo>
                  <a:pt x="3007" y="26669"/>
                  <a:pt x="3282" y="25839"/>
                  <a:pt x="3582" y="25031"/>
                </a:cubicBezTo>
                <a:cubicBezTo>
                  <a:pt x="3718" y="24688"/>
                  <a:pt x="3545" y="24300"/>
                  <a:pt x="3199" y="24171"/>
                </a:cubicBezTo>
                <a:cubicBezTo>
                  <a:pt x="3124" y="24143"/>
                  <a:pt x="3047" y="24130"/>
                  <a:pt x="2971" y="24130"/>
                </a:cubicBezTo>
                <a:close/>
                <a:moveTo>
                  <a:pt x="73229" y="26514"/>
                </a:moveTo>
                <a:cubicBezTo>
                  <a:pt x="73167" y="26514"/>
                  <a:pt x="73104" y="26523"/>
                  <a:pt x="73042" y="26541"/>
                </a:cubicBezTo>
                <a:cubicBezTo>
                  <a:pt x="72691" y="26645"/>
                  <a:pt x="72493" y="27016"/>
                  <a:pt x="72600" y="27365"/>
                </a:cubicBezTo>
                <a:cubicBezTo>
                  <a:pt x="72845" y="28194"/>
                  <a:pt x="73062" y="29040"/>
                  <a:pt x="73245" y="29879"/>
                </a:cubicBezTo>
                <a:cubicBezTo>
                  <a:pt x="73312" y="30181"/>
                  <a:pt x="73579" y="30396"/>
                  <a:pt x="73887" y="30397"/>
                </a:cubicBezTo>
                <a:cubicBezTo>
                  <a:pt x="74307" y="30396"/>
                  <a:pt x="74619" y="30009"/>
                  <a:pt x="74530" y="29599"/>
                </a:cubicBezTo>
                <a:cubicBezTo>
                  <a:pt x="74341" y="28728"/>
                  <a:pt x="74114" y="27852"/>
                  <a:pt x="73861" y="26992"/>
                </a:cubicBezTo>
                <a:cubicBezTo>
                  <a:pt x="73779" y="26702"/>
                  <a:pt x="73515" y="26514"/>
                  <a:pt x="73229" y="26514"/>
                </a:cubicBezTo>
                <a:close/>
                <a:moveTo>
                  <a:pt x="1486" y="29218"/>
                </a:moveTo>
                <a:cubicBezTo>
                  <a:pt x="1183" y="29218"/>
                  <a:pt x="910" y="29428"/>
                  <a:pt x="844" y="29737"/>
                </a:cubicBezTo>
                <a:cubicBezTo>
                  <a:pt x="656" y="30609"/>
                  <a:pt x="498" y="31500"/>
                  <a:pt x="373" y="32386"/>
                </a:cubicBezTo>
                <a:cubicBezTo>
                  <a:pt x="317" y="32782"/>
                  <a:pt x="625" y="33135"/>
                  <a:pt x="1024" y="33135"/>
                </a:cubicBezTo>
                <a:cubicBezTo>
                  <a:pt x="1351" y="33135"/>
                  <a:pt x="1629" y="32893"/>
                  <a:pt x="1675" y="32570"/>
                </a:cubicBezTo>
                <a:cubicBezTo>
                  <a:pt x="1796" y="31715"/>
                  <a:pt x="1948" y="30855"/>
                  <a:pt x="2130" y="30014"/>
                </a:cubicBezTo>
                <a:cubicBezTo>
                  <a:pt x="2206" y="29659"/>
                  <a:pt x="1980" y="29309"/>
                  <a:pt x="1625" y="29233"/>
                </a:cubicBezTo>
                <a:cubicBezTo>
                  <a:pt x="1579" y="29223"/>
                  <a:pt x="1532" y="29218"/>
                  <a:pt x="1486" y="29218"/>
                </a:cubicBezTo>
                <a:close/>
                <a:moveTo>
                  <a:pt x="74362" y="31682"/>
                </a:moveTo>
                <a:cubicBezTo>
                  <a:pt x="74331" y="31682"/>
                  <a:pt x="74299" y="31684"/>
                  <a:pt x="74267" y="31688"/>
                </a:cubicBezTo>
                <a:cubicBezTo>
                  <a:pt x="73908" y="31741"/>
                  <a:pt x="73659" y="32074"/>
                  <a:pt x="73711" y="32433"/>
                </a:cubicBezTo>
                <a:cubicBezTo>
                  <a:pt x="73834" y="33283"/>
                  <a:pt x="73928" y="34152"/>
                  <a:pt x="73993" y="35015"/>
                </a:cubicBezTo>
                <a:cubicBezTo>
                  <a:pt x="74017" y="35359"/>
                  <a:pt x="74303" y="35624"/>
                  <a:pt x="74647" y="35625"/>
                </a:cubicBezTo>
                <a:cubicBezTo>
                  <a:pt x="74663" y="35625"/>
                  <a:pt x="74680" y="35624"/>
                  <a:pt x="74695" y="35623"/>
                </a:cubicBezTo>
                <a:cubicBezTo>
                  <a:pt x="75058" y="35597"/>
                  <a:pt x="75331" y="35281"/>
                  <a:pt x="75304" y="34920"/>
                </a:cubicBezTo>
                <a:cubicBezTo>
                  <a:pt x="75237" y="34024"/>
                  <a:pt x="75140" y="33125"/>
                  <a:pt x="75012" y="32245"/>
                </a:cubicBezTo>
                <a:cubicBezTo>
                  <a:pt x="74965" y="31918"/>
                  <a:pt x="74684" y="31682"/>
                  <a:pt x="74362" y="31682"/>
                </a:cubicBezTo>
                <a:close/>
                <a:moveTo>
                  <a:pt x="746" y="34455"/>
                </a:moveTo>
                <a:cubicBezTo>
                  <a:pt x="406" y="34455"/>
                  <a:pt x="119" y="34717"/>
                  <a:pt x="92" y="35062"/>
                </a:cubicBezTo>
                <a:cubicBezTo>
                  <a:pt x="31" y="35934"/>
                  <a:pt x="0" y="36823"/>
                  <a:pt x="0" y="37697"/>
                </a:cubicBezTo>
                <a:lnTo>
                  <a:pt x="0" y="37748"/>
                </a:lnTo>
                <a:cubicBezTo>
                  <a:pt x="0" y="38112"/>
                  <a:pt x="295" y="38405"/>
                  <a:pt x="659" y="38405"/>
                </a:cubicBezTo>
                <a:cubicBezTo>
                  <a:pt x="1021" y="38405"/>
                  <a:pt x="1316" y="38112"/>
                  <a:pt x="1316" y="37748"/>
                </a:cubicBezTo>
                <a:lnTo>
                  <a:pt x="1316" y="37702"/>
                </a:lnTo>
                <a:cubicBezTo>
                  <a:pt x="1316" y="36853"/>
                  <a:pt x="1345" y="35995"/>
                  <a:pt x="1404" y="35152"/>
                </a:cubicBezTo>
                <a:cubicBezTo>
                  <a:pt x="1425" y="34791"/>
                  <a:pt x="1153" y="34481"/>
                  <a:pt x="793" y="34457"/>
                </a:cubicBezTo>
                <a:cubicBezTo>
                  <a:pt x="777" y="34456"/>
                  <a:pt x="761" y="34455"/>
                  <a:pt x="746" y="34455"/>
                </a:cubicBezTo>
                <a:close/>
                <a:moveTo>
                  <a:pt x="74747" y="36952"/>
                </a:moveTo>
                <a:cubicBezTo>
                  <a:pt x="74384" y="36952"/>
                  <a:pt x="74089" y="37246"/>
                  <a:pt x="74089" y="37609"/>
                </a:cubicBezTo>
                <a:lnTo>
                  <a:pt x="74089" y="37703"/>
                </a:lnTo>
                <a:cubicBezTo>
                  <a:pt x="74089" y="38566"/>
                  <a:pt x="74059" y="39439"/>
                  <a:pt x="73998" y="40298"/>
                </a:cubicBezTo>
                <a:cubicBezTo>
                  <a:pt x="73973" y="40660"/>
                  <a:pt x="74245" y="40974"/>
                  <a:pt x="74608" y="41001"/>
                </a:cubicBezTo>
                <a:cubicBezTo>
                  <a:pt x="74624" y="41002"/>
                  <a:pt x="74639" y="41002"/>
                  <a:pt x="74655" y="41002"/>
                </a:cubicBezTo>
                <a:cubicBezTo>
                  <a:pt x="75000" y="41001"/>
                  <a:pt x="75285" y="40735"/>
                  <a:pt x="75311" y="40391"/>
                </a:cubicBezTo>
                <a:cubicBezTo>
                  <a:pt x="75373" y="39501"/>
                  <a:pt x="75405" y="38596"/>
                  <a:pt x="75405" y="37703"/>
                </a:cubicBezTo>
                <a:lnTo>
                  <a:pt x="75405" y="37609"/>
                </a:lnTo>
                <a:cubicBezTo>
                  <a:pt x="75405" y="37246"/>
                  <a:pt x="75110" y="36952"/>
                  <a:pt x="74747" y="36952"/>
                </a:cubicBezTo>
                <a:close/>
                <a:moveTo>
                  <a:pt x="754" y="39733"/>
                </a:moveTo>
                <a:cubicBezTo>
                  <a:pt x="739" y="39733"/>
                  <a:pt x="723" y="39734"/>
                  <a:pt x="707" y="39735"/>
                </a:cubicBezTo>
                <a:cubicBezTo>
                  <a:pt x="345" y="39760"/>
                  <a:pt x="72" y="40075"/>
                  <a:pt x="99" y="40438"/>
                </a:cubicBezTo>
                <a:cubicBezTo>
                  <a:pt x="163" y="41331"/>
                  <a:pt x="259" y="42230"/>
                  <a:pt x="386" y="43113"/>
                </a:cubicBezTo>
                <a:cubicBezTo>
                  <a:pt x="432" y="43435"/>
                  <a:pt x="710" y="43676"/>
                  <a:pt x="1035" y="43677"/>
                </a:cubicBezTo>
                <a:cubicBezTo>
                  <a:pt x="1068" y="43676"/>
                  <a:pt x="1099" y="43674"/>
                  <a:pt x="1130" y="43670"/>
                </a:cubicBezTo>
                <a:cubicBezTo>
                  <a:pt x="1489" y="43618"/>
                  <a:pt x="1738" y="43284"/>
                  <a:pt x="1687" y="42925"/>
                </a:cubicBezTo>
                <a:cubicBezTo>
                  <a:pt x="1565" y="42074"/>
                  <a:pt x="1472" y="41206"/>
                  <a:pt x="1410" y="40343"/>
                </a:cubicBezTo>
                <a:cubicBezTo>
                  <a:pt x="1385" y="39997"/>
                  <a:pt x="1096" y="39733"/>
                  <a:pt x="754" y="39733"/>
                </a:cubicBezTo>
                <a:close/>
                <a:moveTo>
                  <a:pt x="74373" y="42311"/>
                </a:moveTo>
                <a:cubicBezTo>
                  <a:pt x="74050" y="42311"/>
                  <a:pt x="73768" y="42550"/>
                  <a:pt x="73723" y="42880"/>
                </a:cubicBezTo>
                <a:cubicBezTo>
                  <a:pt x="73602" y="43736"/>
                  <a:pt x="73448" y="44595"/>
                  <a:pt x="73266" y="45435"/>
                </a:cubicBezTo>
                <a:cubicBezTo>
                  <a:pt x="73178" y="45845"/>
                  <a:pt x="73490" y="46232"/>
                  <a:pt x="73909" y="46232"/>
                </a:cubicBezTo>
                <a:cubicBezTo>
                  <a:pt x="74219" y="46231"/>
                  <a:pt x="74485" y="46015"/>
                  <a:pt x="74550" y="45713"/>
                </a:cubicBezTo>
                <a:cubicBezTo>
                  <a:pt x="74739" y="44843"/>
                  <a:pt x="74898" y="43952"/>
                  <a:pt x="75025" y="43065"/>
                </a:cubicBezTo>
                <a:cubicBezTo>
                  <a:pt x="75079" y="42705"/>
                  <a:pt x="74828" y="42369"/>
                  <a:pt x="74467" y="42318"/>
                </a:cubicBezTo>
                <a:cubicBezTo>
                  <a:pt x="74435" y="42313"/>
                  <a:pt x="74404" y="42311"/>
                  <a:pt x="74373" y="42311"/>
                </a:cubicBezTo>
                <a:close/>
                <a:moveTo>
                  <a:pt x="1505" y="44962"/>
                </a:moveTo>
                <a:cubicBezTo>
                  <a:pt x="1459" y="44962"/>
                  <a:pt x="1413" y="44967"/>
                  <a:pt x="1366" y="44977"/>
                </a:cubicBezTo>
                <a:cubicBezTo>
                  <a:pt x="1011" y="45055"/>
                  <a:pt x="786" y="45405"/>
                  <a:pt x="864" y="45760"/>
                </a:cubicBezTo>
                <a:cubicBezTo>
                  <a:pt x="1054" y="46634"/>
                  <a:pt x="1278" y="47510"/>
                  <a:pt x="1530" y="48367"/>
                </a:cubicBezTo>
                <a:cubicBezTo>
                  <a:pt x="1613" y="48647"/>
                  <a:pt x="1869" y="48839"/>
                  <a:pt x="2161" y="48840"/>
                </a:cubicBezTo>
                <a:cubicBezTo>
                  <a:pt x="2600" y="48839"/>
                  <a:pt x="2916" y="48417"/>
                  <a:pt x="2792" y="47996"/>
                </a:cubicBezTo>
                <a:cubicBezTo>
                  <a:pt x="2549" y="47169"/>
                  <a:pt x="2333" y="46323"/>
                  <a:pt x="2149" y="45481"/>
                </a:cubicBezTo>
                <a:cubicBezTo>
                  <a:pt x="2081" y="45173"/>
                  <a:pt x="1808" y="44962"/>
                  <a:pt x="1505" y="44962"/>
                </a:cubicBezTo>
                <a:close/>
                <a:moveTo>
                  <a:pt x="73256" y="47479"/>
                </a:moveTo>
                <a:cubicBezTo>
                  <a:pt x="72971" y="47479"/>
                  <a:pt x="72710" y="47665"/>
                  <a:pt x="72626" y="47953"/>
                </a:cubicBezTo>
                <a:cubicBezTo>
                  <a:pt x="72383" y="48779"/>
                  <a:pt x="72108" y="49608"/>
                  <a:pt x="71806" y="50416"/>
                </a:cubicBezTo>
                <a:cubicBezTo>
                  <a:pt x="71648" y="50846"/>
                  <a:pt x="71965" y="51302"/>
                  <a:pt x="72423" y="51303"/>
                </a:cubicBezTo>
                <a:cubicBezTo>
                  <a:pt x="72698" y="51303"/>
                  <a:pt x="72944" y="51132"/>
                  <a:pt x="73039" y="50875"/>
                </a:cubicBezTo>
                <a:cubicBezTo>
                  <a:pt x="73352" y="50037"/>
                  <a:pt x="73637" y="49178"/>
                  <a:pt x="73888" y="48322"/>
                </a:cubicBezTo>
                <a:cubicBezTo>
                  <a:pt x="73990" y="47973"/>
                  <a:pt x="73790" y="47607"/>
                  <a:pt x="73442" y="47506"/>
                </a:cubicBezTo>
                <a:cubicBezTo>
                  <a:pt x="73380" y="47488"/>
                  <a:pt x="73317" y="47479"/>
                  <a:pt x="73256" y="47479"/>
                </a:cubicBezTo>
                <a:close/>
                <a:moveTo>
                  <a:pt x="3000" y="50036"/>
                </a:moveTo>
                <a:cubicBezTo>
                  <a:pt x="2923" y="50036"/>
                  <a:pt x="2845" y="50050"/>
                  <a:pt x="2769" y="50078"/>
                </a:cubicBezTo>
                <a:cubicBezTo>
                  <a:pt x="2431" y="50205"/>
                  <a:pt x="2258" y="50580"/>
                  <a:pt x="2382" y="50919"/>
                </a:cubicBezTo>
                <a:cubicBezTo>
                  <a:pt x="2695" y="51755"/>
                  <a:pt x="3042" y="52590"/>
                  <a:pt x="3415" y="53402"/>
                </a:cubicBezTo>
                <a:cubicBezTo>
                  <a:pt x="3521" y="53636"/>
                  <a:pt x="3755" y="53785"/>
                  <a:pt x="4012" y="53785"/>
                </a:cubicBezTo>
                <a:cubicBezTo>
                  <a:pt x="4491" y="53784"/>
                  <a:pt x="4808" y="53289"/>
                  <a:pt x="4610" y="52854"/>
                </a:cubicBezTo>
                <a:cubicBezTo>
                  <a:pt x="4250" y="52070"/>
                  <a:pt x="3916" y="51265"/>
                  <a:pt x="3613" y="50458"/>
                </a:cubicBezTo>
                <a:cubicBezTo>
                  <a:pt x="3513" y="50197"/>
                  <a:pt x="3264" y="50036"/>
                  <a:pt x="3000" y="50036"/>
                </a:cubicBezTo>
                <a:close/>
                <a:moveTo>
                  <a:pt x="71409" y="52432"/>
                </a:moveTo>
                <a:cubicBezTo>
                  <a:pt x="71160" y="52432"/>
                  <a:pt x="70921" y="52575"/>
                  <a:pt x="70811" y="52816"/>
                </a:cubicBezTo>
                <a:cubicBezTo>
                  <a:pt x="70453" y="53601"/>
                  <a:pt x="70061" y="54383"/>
                  <a:pt x="69647" y="55140"/>
                </a:cubicBezTo>
                <a:cubicBezTo>
                  <a:pt x="69407" y="55578"/>
                  <a:pt x="69724" y="56113"/>
                  <a:pt x="70223" y="56113"/>
                </a:cubicBezTo>
                <a:cubicBezTo>
                  <a:pt x="70464" y="56113"/>
                  <a:pt x="70684" y="55982"/>
                  <a:pt x="70800" y="55771"/>
                </a:cubicBezTo>
                <a:cubicBezTo>
                  <a:pt x="71229" y="54986"/>
                  <a:pt x="71636" y="54177"/>
                  <a:pt x="72007" y="53364"/>
                </a:cubicBezTo>
                <a:cubicBezTo>
                  <a:pt x="72158" y="53034"/>
                  <a:pt x="72013" y="52643"/>
                  <a:pt x="71682" y="52493"/>
                </a:cubicBezTo>
                <a:cubicBezTo>
                  <a:pt x="71593" y="52452"/>
                  <a:pt x="71500" y="52432"/>
                  <a:pt x="71409" y="52432"/>
                </a:cubicBezTo>
                <a:close/>
                <a:moveTo>
                  <a:pt x="5193" y="54822"/>
                </a:moveTo>
                <a:cubicBezTo>
                  <a:pt x="5087" y="54822"/>
                  <a:pt x="4978" y="54848"/>
                  <a:pt x="4878" y="54903"/>
                </a:cubicBezTo>
                <a:cubicBezTo>
                  <a:pt x="4556" y="55079"/>
                  <a:pt x="4441" y="55485"/>
                  <a:pt x="4622" y="55803"/>
                </a:cubicBezTo>
                <a:cubicBezTo>
                  <a:pt x="5052" y="56587"/>
                  <a:pt x="5515" y="57364"/>
                  <a:pt x="5999" y="58113"/>
                </a:cubicBezTo>
                <a:cubicBezTo>
                  <a:pt x="6120" y="58302"/>
                  <a:pt x="6328" y="58415"/>
                  <a:pt x="6552" y="58415"/>
                </a:cubicBezTo>
                <a:cubicBezTo>
                  <a:pt x="7072" y="58414"/>
                  <a:pt x="7386" y="57838"/>
                  <a:pt x="7104" y="57400"/>
                </a:cubicBezTo>
                <a:cubicBezTo>
                  <a:pt x="6637" y="56678"/>
                  <a:pt x="6189" y="55927"/>
                  <a:pt x="5775" y="55171"/>
                </a:cubicBezTo>
                <a:cubicBezTo>
                  <a:pt x="5657" y="54948"/>
                  <a:pt x="5429" y="54822"/>
                  <a:pt x="5193" y="54822"/>
                </a:cubicBezTo>
                <a:close/>
                <a:moveTo>
                  <a:pt x="68877" y="57066"/>
                </a:moveTo>
                <a:cubicBezTo>
                  <a:pt x="68658" y="57066"/>
                  <a:pt x="68443" y="57175"/>
                  <a:pt x="68319" y="57375"/>
                </a:cubicBezTo>
                <a:cubicBezTo>
                  <a:pt x="67853" y="58099"/>
                  <a:pt x="67354" y="58816"/>
                  <a:pt x="66835" y="59508"/>
                </a:cubicBezTo>
                <a:cubicBezTo>
                  <a:pt x="66687" y="59706"/>
                  <a:pt x="66662" y="59973"/>
                  <a:pt x="66773" y="60196"/>
                </a:cubicBezTo>
                <a:cubicBezTo>
                  <a:pt x="66885" y="60418"/>
                  <a:pt x="67113" y="60559"/>
                  <a:pt x="67361" y="60560"/>
                </a:cubicBezTo>
                <a:lnTo>
                  <a:pt x="67361" y="60559"/>
                </a:lnTo>
                <a:cubicBezTo>
                  <a:pt x="67568" y="60559"/>
                  <a:pt x="67763" y="60462"/>
                  <a:pt x="67887" y="60296"/>
                </a:cubicBezTo>
                <a:cubicBezTo>
                  <a:pt x="68424" y="59580"/>
                  <a:pt x="68942" y="58837"/>
                  <a:pt x="69425" y="58087"/>
                </a:cubicBezTo>
                <a:cubicBezTo>
                  <a:pt x="69627" y="57781"/>
                  <a:pt x="69539" y="57369"/>
                  <a:pt x="69232" y="57171"/>
                </a:cubicBezTo>
                <a:cubicBezTo>
                  <a:pt x="69122" y="57100"/>
                  <a:pt x="68999" y="57066"/>
                  <a:pt x="68877" y="57066"/>
                </a:cubicBezTo>
                <a:close/>
                <a:moveTo>
                  <a:pt x="8062" y="59268"/>
                </a:moveTo>
                <a:cubicBezTo>
                  <a:pt x="7924" y="59268"/>
                  <a:pt x="7786" y="59311"/>
                  <a:pt x="7667" y="59400"/>
                </a:cubicBezTo>
                <a:cubicBezTo>
                  <a:pt x="7377" y="59619"/>
                  <a:pt x="7318" y="60030"/>
                  <a:pt x="7536" y="60320"/>
                </a:cubicBezTo>
                <a:cubicBezTo>
                  <a:pt x="8072" y="61034"/>
                  <a:pt x="8640" y="61738"/>
                  <a:pt x="9227" y="62413"/>
                </a:cubicBezTo>
                <a:cubicBezTo>
                  <a:pt x="9352" y="62558"/>
                  <a:pt x="9533" y="62640"/>
                  <a:pt x="9724" y="62640"/>
                </a:cubicBezTo>
                <a:cubicBezTo>
                  <a:pt x="9981" y="62640"/>
                  <a:pt x="10215" y="62489"/>
                  <a:pt x="10322" y="62254"/>
                </a:cubicBezTo>
                <a:cubicBezTo>
                  <a:pt x="10429" y="62020"/>
                  <a:pt x="10389" y="61745"/>
                  <a:pt x="10220" y="61550"/>
                </a:cubicBezTo>
                <a:cubicBezTo>
                  <a:pt x="9654" y="60899"/>
                  <a:pt x="9105" y="60220"/>
                  <a:pt x="8588" y="59531"/>
                </a:cubicBezTo>
                <a:cubicBezTo>
                  <a:pt x="8459" y="59359"/>
                  <a:pt x="8262" y="59268"/>
                  <a:pt x="8062" y="59268"/>
                </a:cubicBezTo>
                <a:close/>
                <a:moveTo>
                  <a:pt x="65701" y="61302"/>
                </a:moveTo>
                <a:cubicBezTo>
                  <a:pt x="65517" y="61302"/>
                  <a:pt x="65334" y="61379"/>
                  <a:pt x="65205" y="61529"/>
                </a:cubicBezTo>
                <a:cubicBezTo>
                  <a:pt x="64639" y="62181"/>
                  <a:pt x="64044" y="62820"/>
                  <a:pt x="63434" y="63430"/>
                </a:cubicBezTo>
                <a:cubicBezTo>
                  <a:pt x="63246" y="63617"/>
                  <a:pt x="63190" y="63900"/>
                  <a:pt x="63291" y="64146"/>
                </a:cubicBezTo>
                <a:cubicBezTo>
                  <a:pt x="63393" y="64391"/>
                  <a:pt x="63633" y="64552"/>
                  <a:pt x="63899" y="64552"/>
                </a:cubicBezTo>
                <a:cubicBezTo>
                  <a:pt x="64074" y="64552"/>
                  <a:pt x="64241" y="64483"/>
                  <a:pt x="64364" y="64359"/>
                </a:cubicBezTo>
                <a:cubicBezTo>
                  <a:pt x="64995" y="63728"/>
                  <a:pt x="65613" y="63065"/>
                  <a:pt x="66198" y="62390"/>
                </a:cubicBezTo>
                <a:cubicBezTo>
                  <a:pt x="66435" y="62115"/>
                  <a:pt x="66406" y="61701"/>
                  <a:pt x="66131" y="61462"/>
                </a:cubicBezTo>
                <a:cubicBezTo>
                  <a:pt x="66007" y="61355"/>
                  <a:pt x="65854" y="61302"/>
                  <a:pt x="65701" y="61302"/>
                </a:cubicBezTo>
                <a:close/>
                <a:moveTo>
                  <a:pt x="11538" y="63268"/>
                </a:moveTo>
                <a:cubicBezTo>
                  <a:pt x="11369" y="63268"/>
                  <a:pt x="11201" y="63333"/>
                  <a:pt x="11073" y="63461"/>
                </a:cubicBezTo>
                <a:cubicBezTo>
                  <a:pt x="10820" y="63714"/>
                  <a:pt x="10816" y="64122"/>
                  <a:pt x="11063" y="64380"/>
                </a:cubicBezTo>
                <a:cubicBezTo>
                  <a:pt x="11696" y="65012"/>
                  <a:pt x="12359" y="65628"/>
                  <a:pt x="13033" y="66213"/>
                </a:cubicBezTo>
                <a:cubicBezTo>
                  <a:pt x="13153" y="66316"/>
                  <a:pt x="13304" y="66373"/>
                  <a:pt x="13463" y="66373"/>
                </a:cubicBezTo>
                <a:cubicBezTo>
                  <a:pt x="13737" y="66373"/>
                  <a:pt x="13983" y="66203"/>
                  <a:pt x="14078" y="65945"/>
                </a:cubicBezTo>
                <a:cubicBezTo>
                  <a:pt x="14175" y="65688"/>
                  <a:pt x="14100" y="65398"/>
                  <a:pt x="13893" y="65218"/>
                </a:cubicBezTo>
                <a:cubicBezTo>
                  <a:pt x="13242" y="64655"/>
                  <a:pt x="12603" y="64059"/>
                  <a:pt x="11991" y="63449"/>
                </a:cubicBezTo>
                <a:cubicBezTo>
                  <a:pt x="11864" y="63328"/>
                  <a:pt x="11701" y="63268"/>
                  <a:pt x="11538" y="63268"/>
                </a:cubicBezTo>
                <a:close/>
                <a:moveTo>
                  <a:pt x="61971" y="65034"/>
                </a:moveTo>
                <a:cubicBezTo>
                  <a:pt x="61815" y="65034"/>
                  <a:pt x="61659" y="65089"/>
                  <a:pt x="61533" y="65201"/>
                </a:cubicBezTo>
                <a:cubicBezTo>
                  <a:pt x="60882" y="65765"/>
                  <a:pt x="60203" y="66314"/>
                  <a:pt x="59513" y="66831"/>
                </a:cubicBezTo>
                <a:cubicBezTo>
                  <a:pt x="59286" y="67001"/>
                  <a:pt x="59194" y="67297"/>
                  <a:pt x="59284" y="67565"/>
                </a:cubicBezTo>
                <a:cubicBezTo>
                  <a:pt x="59373" y="67833"/>
                  <a:pt x="59624" y="68014"/>
                  <a:pt x="59905" y="68014"/>
                </a:cubicBezTo>
                <a:cubicBezTo>
                  <a:pt x="59906" y="68014"/>
                  <a:pt x="59907" y="68014"/>
                  <a:pt x="59908" y="68014"/>
                </a:cubicBezTo>
                <a:cubicBezTo>
                  <a:pt x="60050" y="68014"/>
                  <a:pt x="60188" y="67969"/>
                  <a:pt x="60302" y="67883"/>
                </a:cubicBezTo>
                <a:cubicBezTo>
                  <a:pt x="61016" y="67347"/>
                  <a:pt x="61720" y="66778"/>
                  <a:pt x="62395" y="66194"/>
                </a:cubicBezTo>
                <a:cubicBezTo>
                  <a:pt x="62675" y="65957"/>
                  <a:pt x="62708" y="65536"/>
                  <a:pt x="62468" y="65260"/>
                </a:cubicBezTo>
                <a:cubicBezTo>
                  <a:pt x="62337" y="65110"/>
                  <a:pt x="62154" y="65034"/>
                  <a:pt x="61971" y="65034"/>
                </a:cubicBezTo>
                <a:close/>
                <a:moveTo>
                  <a:pt x="15524" y="66717"/>
                </a:moveTo>
                <a:cubicBezTo>
                  <a:pt x="15324" y="66717"/>
                  <a:pt x="15126" y="66808"/>
                  <a:pt x="14997" y="66981"/>
                </a:cubicBezTo>
                <a:cubicBezTo>
                  <a:pt x="14780" y="67271"/>
                  <a:pt x="14839" y="67684"/>
                  <a:pt x="15130" y="67901"/>
                </a:cubicBezTo>
                <a:cubicBezTo>
                  <a:pt x="15846" y="68438"/>
                  <a:pt x="16589" y="68954"/>
                  <a:pt x="17341" y="69436"/>
                </a:cubicBezTo>
                <a:cubicBezTo>
                  <a:pt x="17446" y="69505"/>
                  <a:pt x="17570" y="69542"/>
                  <a:pt x="17696" y="69542"/>
                </a:cubicBezTo>
                <a:cubicBezTo>
                  <a:pt x="17987" y="69542"/>
                  <a:pt x="18244" y="69349"/>
                  <a:pt x="18327" y="69070"/>
                </a:cubicBezTo>
                <a:cubicBezTo>
                  <a:pt x="18409" y="68789"/>
                  <a:pt x="18298" y="68489"/>
                  <a:pt x="18053" y="68331"/>
                </a:cubicBezTo>
                <a:cubicBezTo>
                  <a:pt x="17328" y="67864"/>
                  <a:pt x="16609" y="67366"/>
                  <a:pt x="15918" y="66848"/>
                </a:cubicBezTo>
                <a:cubicBezTo>
                  <a:pt x="15800" y="66760"/>
                  <a:pt x="15661" y="66717"/>
                  <a:pt x="15524" y="66717"/>
                </a:cubicBezTo>
                <a:close/>
                <a:moveTo>
                  <a:pt x="57739" y="68209"/>
                </a:moveTo>
                <a:cubicBezTo>
                  <a:pt x="57617" y="68209"/>
                  <a:pt x="57494" y="68243"/>
                  <a:pt x="57383" y="68313"/>
                </a:cubicBezTo>
                <a:cubicBezTo>
                  <a:pt x="56658" y="68781"/>
                  <a:pt x="55908" y="69227"/>
                  <a:pt x="55153" y="69640"/>
                </a:cubicBezTo>
                <a:cubicBezTo>
                  <a:pt x="54889" y="69785"/>
                  <a:pt x="54757" y="70088"/>
                  <a:pt x="54831" y="70380"/>
                </a:cubicBezTo>
                <a:cubicBezTo>
                  <a:pt x="54907" y="70671"/>
                  <a:pt x="55168" y="70874"/>
                  <a:pt x="55469" y="70874"/>
                </a:cubicBezTo>
                <a:lnTo>
                  <a:pt x="55469" y="70874"/>
                </a:lnTo>
                <a:cubicBezTo>
                  <a:pt x="55579" y="70874"/>
                  <a:pt x="55688" y="70846"/>
                  <a:pt x="55785" y="70793"/>
                </a:cubicBezTo>
                <a:cubicBezTo>
                  <a:pt x="56566" y="70366"/>
                  <a:pt x="57345" y="69903"/>
                  <a:pt x="58095" y="69419"/>
                </a:cubicBezTo>
                <a:cubicBezTo>
                  <a:pt x="58401" y="69223"/>
                  <a:pt x="58489" y="68816"/>
                  <a:pt x="58293" y="68510"/>
                </a:cubicBezTo>
                <a:cubicBezTo>
                  <a:pt x="58166" y="68315"/>
                  <a:pt x="57955" y="68209"/>
                  <a:pt x="57739" y="68209"/>
                </a:cubicBezTo>
                <a:close/>
                <a:moveTo>
                  <a:pt x="55469" y="70874"/>
                </a:moveTo>
                <a:cubicBezTo>
                  <a:pt x="55469" y="70874"/>
                  <a:pt x="55468" y="70874"/>
                  <a:pt x="55468" y="70874"/>
                </a:cubicBezTo>
                <a:lnTo>
                  <a:pt x="55470" y="70874"/>
                </a:lnTo>
                <a:cubicBezTo>
                  <a:pt x="55470" y="70874"/>
                  <a:pt x="55469" y="70874"/>
                  <a:pt x="55469" y="70874"/>
                </a:cubicBezTo>
                <a:close/>
                <a:moveTo>
                  <a:pt x="19975" y="69578"/>
                </a:moveTo>
                <a:cubicBezTo>
                  <a:pt x="19742" y="69578"/>
                  <a:pt x="19516" y="69703"/>
                  <a:pt x="19397" y="69921"/>
                </a:cubicBezTo>
                <a:cubicBezTo>
                  <a:pt x="19223" y="70238"/>
                  <a:pt x="19340" y="70636"/>
                  <a:pt x="19656" y="70811"/>
                </a:cubicBezTo>
                <a:cubicBezTo>
                  <a:pt x="20442" y="71241"/>
                  <a:pt x="21252" y="71646"/>
                  <a:pt x="22063" y="72017"/>
                </a:cubicBezTo>
                <a:cubicBezTo>
                  <a:pt x="22149" y="72056"/>
                  <a:pt x="22242" y="72076"/>
                  <a:pt x="22336" y="72076"/>
                </a:cubicBezTo>
                <a:cubicBezTo>
                  <a:pt x="22645" y="72076"/>
                  <a:pt x="22913" y="71861"/>
                  <a:pt x="22979" y="71558"/>
                </a:cubicBezTo>
                <a:cubicBezTo>
                  <a:pt x="23045" y="71256"/>
                  <a:pt x="22890" y="70949"/>
                  <a:pt x="22610" y="70820"/>
                </a:cubicBezTo>
                <a:cubicBezTo>
                  <a:pt x="21826" y="70463"/>
                  <a:pt x="21045" y="70072"/>
                  <a:pt x="20285" y="69657"/>
                </a:cubicBezTo>
                <a:cubicBezTo>
                  <a:pt x="20186" y="69604"/>
                  <a:pt x="20080" y="69578"/>
                  <a:pt x="19975" y="69578"/>
                </a:cubicBezTo>
                <a:close/>
                <a:moveTo>
                  <a:pt x="53103" y="70746"/>
                </a:moveTo>
                <a:cubicBezTo>
                  <a:pt x="53013" y="70746"/>
                  <a:pt x="52921" y="70765"/>
                  <a:pt x="52834" y="70805"/>
                </a:cubicBezTo>
                <a:cubicBezTo>
                  <a:pt x="52050" y="71163"/>
                  <a:pt x="51244" y="71497"/>
                  <a:pt x="50438" y="71799"/>
                </a:cubicBezTo>
                <a:cubicBezTo>
                  <a:pt x="50141" y="71910"/>
                  <a:pt x="49965" y="72218"/>
                  <a:pt x="50021" y="72532"/>
                </a:cubicBezTo>
                <a:cubicBezTo>
                  <a:pt x="50079" y="72844"/>
                  <a:pt x="50350" y="73072"/>
                  <a:pt x="50668" y="73073"/>
                </a:cubicBezTo>
                <a:lnTo>
                  <a:pt x="50668" y="73073"/>
                </a:lnTo>
                <a:cubicBezTo>
                  <a:pt x="50747" y="73073"/>
                  <a:pt x="50825" y="73058"/>
                  <a:pt x="50899" y="73031"/>
                </a:cubicBezTo>
                <a:cubicBezTo>
                  <a:pt x="51734" y="72719"/>
                  <a:pt x="52569" y="72372"/>
                  <a:pt x="53381" y="72000"/>
                </a:cubicBezTo>
                <a:cubicBezTo>
                  <a:pt x="53708" y="71847"/>
                  <a:pt x="53851" y="71459"/>
                  <a:pt x="53701" y="71130"/>
                </a:cubicBezTo>
                <a:cubicBezTo>
                  <a:pt x="53591" y="70889"/>
                  <a:pt x="53353" y="70746"/>
                  <a:pt x="53103" y="70746"/>
                </a:cubicBezTo>
                <a:close/>
                <a:moveTo>
                  <a:pt x="50668" y="73073"/>
                </a:moveTo>
                <a:cubicBezTo>
                  <a:pt x="50668" y="73073"/>
                  <a:pt x="50668" y="73073"/>
                  <a:pt x="50668" y="73073"/>
                </a:cubicBezTo>
                <a:lnTo>
                  <a:pt x="50669" y="73073"/>
                </a:lnTo>
                <a:cubicBezTo>
                  <a:pt x="50669" y="73073"/>
                  <a:pt x="50669" y="73073"/>
                  <a:pt x="50668" y="73073"/>
                </a:cubicBezTo>
                <a:close/>
                <a:moveTo>
                  <a:pt x="24782" y="71773"/>
                </a:moveTo>
                <a:cubicBezTo>
                  <a:pt x="24515" y="71773"/>
                  <a:pt x="24264" y="71937"/>
                  <a:pt x="24165" y="72201"/>
                </a:cubicBezTo>
                <a:cubicBezTo>
                  <a:pt x="24039" y="72542"/>
                  <a:pt x="24212" y="72921"/>
                  <a:pt x="24552" y="73047"/>
                </a:cubicBezTo>
                <a:cubicBezTo>
                  <a:pt x="25390" y="73359"/>
                  <a:pt x="26250" y="73644"/>
                  <a:pt x="27106" y="73894"/>
                </a:cubicBezTo>
                <a:cubicBezTo>
                  <a:pt x="27166" y="73912"/>
                  <a:pt x="27228" y="73921"/>
                  <a:pt x="27292" y="73921"/>
                </a:cubicBezTo>
                <a:cubicBezTo>
                  <a:pt x="27618" y="73921"/>
                  <a:pt x="27895" y="73680"/>
                  <a:pt x="27941" y="73357"/>
                </a:cubicBezTo>
                <a:cubicBezTo>
                  <a:pt x="27988" y="73033"/>
                  <a:pt x="27789" y="72725"/>
                  <a:pt x="27476" y="72633"/>
                </a:cubicBezTo>
                <a:cubicBezTo>
                  <a:pt x="26649" y="72391"/>
                  <a:pt x="25819" y="72116"/>
                  <a:pt x="25011" y="71814"/>
                </a:cubicBezTo>
                <a:cubicBezTo>
                  <a:pt x="24936" y="71786"/>
                  <a:pt x="24858" y="71773"/>
                  <a:pt x="24782" y="71773"/>
                </a:cubicBezTo>
                <a:close/>
                <a:moveTo>
                  <a:pt x="48180" y="72586"/>
                </a:moveTo>
                <a:cubicBezTo>
                  <a:pt x="48112" y="72586"/>
                  <a:pt x="48043" y="72597"/>
                  <a:pt x="47975" y="72619"/>
                </a:cubicBezTo>
                <a:cubicBezTo>
                  <a:pt x="47149" y="72862"/>
                  <a:pt x="46302" y="73078"/>
                  <a:pt x="45459" y="73261"/>
                </a:cubicBezTo>
                <a:cubicBezTo>
                  <a:pt x="45131" y="73332"/>
                  <a:pt x="44909" y="73639"/>
                  <a:pt x="44945" y="73973"/>
                </a:cubicBezTo>
                <a:cubicBezTo>
                  <a:pt x="44980" y="74307"/>
                  <a:pt x="45262" y="74560"/>
                  <a:pt x="45598" y="74562"/>
                </a:cubicBezTo>
                <a:cubicBezTo>
                  <a:pt x="45644" y="74560"/>
                  <a:pt x="45692" y="74556"/>
                  <a:pt x="45738" y="74546"/>
                </a:cubicBezTo>
                <a:cubicBezTo>
                  <a:pt x="46612" y="74355"/>
                  <a:pt x="47489" y="74133"/>
                  <a:pt x="48345" y="73881"/>
                </a:cubicBezTo>
                <a:cubicBezTo>
                  <a:pt x="48704" y="73787"/>
                  <a:pt x="48915" y="73414"/>
                  <a:pt x="48810" y="73058"/>
                </a:cubicBezTo>
                <a:cubicBezTo>
                  <a:pt x="48725" y="72771"/>
                  <a:pt x="48463" y="72586"/>
                  <a:pt x="48180" y="72586"/>
                </a:cubicBezTo>
                <a:close/>
                <a:moveTo>
                  <a:pt x="29845" y="73254"/>
                </a:moveTo>
                <a:cubicBezTo>
                  <a:pt x="29542" y="73254"/>
                  <a:pt x="29269" y="73463"/>
                  <a:pt x="29202" y="73772"/>
                </a:cubicBezTo>
                <a:cubicBezTo>
                  <a:pt x="29125" y="74130"/>
                  <a:pt x="29355" y="74483"/>
                  <a:pt x="29714" y="74556"/>
                </a:cubicBezTo>
                <a:cubicBezTo>
                  <a:pt x="30585" y="74743"/>
                  <a:pt x="31477" y="74903"/>
                  <a:pt x="32363" y="75028"/>
                </a:cubicBezTo>
                <a:cubicBezTo>
                  <a:pt x="32393" y="75033"/>
                  <a:pt x="32425" y="75035"/>
                  <a:pt x="32456" y="75035"/>
                </a:cubicBezTo>
                <a:lnTo>
                  <a:pt x="32456" y="75035"/>
                </a:lnTo>
                <a:cubicBezTo>
                  <a:pt x="32802" y="75035"/>
                  <a:pt x="33087" y="74768"/>
                  <a:pt x="33111" y="74423"/>
                </a:cubicBezTo>
                <a:cubicBezTo>
                  <a:pt x="33135" y="74079"/>
                  <a:pt x="32889" y="73774"/>
                  <a:pt x="32547" y="73727"/>
                </a:cubicBezTo>
                <a:cubicBezTo>
                  <a:pt x="31692" y="73605"/>
                  <a:pt x="30831" y="73452"/>
                  <a:pt x="29991" y="73270"/>
                </a:cubicBezTo>
                <a:cubicBezTo>
                  <a:pt x="29942" y="73259"/>
                  <a:pt x="29893" y="73254"/>
                  <a:pt x="29845" y="73254"/>
                </a:cubicBezTo>
                <a:close/>
                <a:moveTo>
                  <a:pt x="32456" y="75035"/>
                </a:moveTo>
                <a:cubicBezTo>
                  <a:pt x="32456" y="75035"/>
                  <a:pt x="32456" y="75035"/>
                  <a:pt x="32455" y="75035"/>
                </a:cubicBezTo>
                <a:lnTo>
                  <a:pt x="32457" y="75035"/>
                </a:lnTo>
                <a:cubicBezTo>
                  <a:pt x="32456" y="75035"/>
                  <a:pt x="32456" y="75035"/>
                  <a:pt x="32456" y="75035"/>
                </a:cubicBezTo>
                <a:close/>
                <a:moveTo>
                  <a:pt x="42996" y="73714"/>
                </a:moveTo>
                <a:cubicBezTo>
                  <a:pt x="42965" y="73714"/>
                  <a:pt x="42934" y="73716"/>
                  <a:pt x="42903" y="73720"/>
                </a:cubicBezTo>
                <a:cubicBezTo>
                  <a:pt x="42052" y="73842"/>
                  <a:pt x="41182" y="73935"/>
                  <a:pt x="40321" y="73996"/>
                </a:cubicBezTo>
                <a:cubicBezTo>
                  <a:pt x="39968" y="74023"/>
                  <a:pt x="39700" y="74322"/>
                  <a:pt x="39712" y="74675"/>
                </a:cubicBezTo>
                <a:cubicBezTo>
                  <a:pt x="39725" y="75028"/>
                  <a:pt x="40014" y="75309"/>
                  <a:pt x="40368" y="75310"/>
                </a:cubicBezTo>
                <a:cubicBezTo>
                  <a:pt x="40383" y="75310"/>
                  <a:pt x="40399" y="75309"/>
                  <a:pt x="40415" y="75309"/>
                </a:cubicBezTo>
                <a:cubicBezTo>
                  <a:pt x="41308" y="75244"/>
                  <a:pt x="42207" y="75148"/>
                  <a:pt x="43089" y="75022"/>
                </a:cubicBezTo>
                <a:cubicBezTo>
                  <a:pt x="43449" y="74971"/>
                  <a:pt x="43699" y="74637"/>
                  <a:pt x="43647" y="74278"/>
                </a:cubicBezTo>
                <a:cubicBezTo>
                  <a:pt x="43600" y="73950"/>
                  <a:pt x="43318" y="73714"/>
                  <a:pt x="42996" y="73714"/>
                </a:cubicBezTo>
                <a:close/>
                <a:moveTo>
                  <a:pt x="35081" y="73998"/>
                </a:moveTo>
                <a:cubicBezTo>
                  <a:pt x="34739" y="73998"/>
                  <a:pt x="34451" y="74263"/>
                  <a:pt x="34427" y="74609"/>
                </a:cubicBezTo>
                <a:cubicBezTo>
                  <a:pt x="34401" y="74972"/>
                  <a:pt x="34676" y="75287"/>
                  <a:pt x="35039" y="75311"/>
                </a:cubicBezTo>
                <a:cubicBezTo>
                  <a:pt x="35921" y="75373"/>
                  <a:pt x="36818" y="75404"/>
                  <a:pt x="37702" y="75404"/>
                </a:cubicBezTo>
                <a:lnTo>
                  <a:pt x="37726" y="75404"/>
                </a:lnTo>
                <a:cubicBezTo>
                  <a:pt x="38089" y="75404"/>
                  <a:pt x="38372" y="75109"/>
                  <a:pt x="38372" y="74747"/>
                </a:cubicBezTo>
                <a:cubicBezTo>
                  <a:pt x="38372" y="74383"/>
                  <a:pt x="38066" y="74089"/>
                  <a:pt x="37702" y="74089"/>
                </a:cubicBezTo>
                <a:cubicBezTo>
                  <a:pt x="36848" y="74089"/>
                  <a:pt x="35982" y="74059"/>
                  <a:pt x="35129" y="74000"/>
                </a:cubicBezTo>
                <a:cubicBezTo>
                  <a:pt x="35113" y="73998"/>
                  <a:pt x="35097" y="73998"/>
                  <a:pt x="35081" y="73998"/>
                </a:cubicBezTo>
                <a:close/>
              </a:path>
            </a:pathLst>
          </a:custGeom>
          <a:solidFill>
            <a:srgbClr val="FE524D">
              <a:alpha val="455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26" name="Picture 2" descr="國立臺灣戲曲學院"/>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0"/>
            <a:ext cx="2207506" cy="58547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447114" y="756110"/>
            <a:ext cx="8354763" cy="4102029"/>
          </a:xfrm>
        </p:spPr>
        <p:txBody>
          <a:bodyPr>
            <a:noAutofit/>
          </a:bodyPr>
          <a:lstStyle/>
          <a:p>
            <a:pPr marL="637794" lvl="1" indent="-342900">
              <a:buFont typeface="+mj-lt"/>
              <a:buAutoNum type="arabicPeriod" startAt="7"/>
            </a:pPr>
            <a:r>
              <a:rPr lang="zh-TW" altLang="en-US" sz="1800" dirty="0" smtClean="0">
                <a:latin typeface="標楷體" panose="03000509000000000000" pitchFamily="65" charset="-120"/>
                <a:ea typeface="Adobe 繁黑體 Std B"/>
                <a:cs typeface="Arial Unicode MS" panose="020B0604020202020204" pitchFamily="34" charset="-120"/>
              </a:rPr>
              <a:t>教育部</a:t>
            </a:r>
            <a:r>
              <a:rPr lang="zh-TW" altLang="en-US" sz="1800" dirty="0">
                <a:latin typeface="標楷體" panose="03000509000000000000" pitchFamily="65" charset="-120"/>
                <a:ea typeface="Adobe 繁黑體 Std B"/>
                <a:cs typeface="Arial Unicode MS" panose="020B0604020202020204" pitchFamily="34" charset="-120"/>
              </a:rPr>
              <a:t>補助各機關人員之出席費、稿費、審查費、工作費、引言人費、諮詢費及加班費。</a:t>
            </a:r>
            <a:r>
              <a:rPr lang="zh-TW" altLang="en-US" sz="1800" b="1" u="sng" dirty="0">
                <a:solidFill>
                  <a:srgbClr val="0000FF"/>
                </a:solidFill>
                <a:latin typeface="標楷體" panose="03000509000000000000" pitchFamily="65" charset="-120"/>
                <a:ea typeface="Adobe 繁黑體 Std B"/>
                <a:cs typeface="Arial Unicode MS" panose="020B0604020202020204" pitchFamily="34" charset="-120"/>
              </a:rPr>
              <a:t>但出席費、稿費、審查費屬研究性質者，由學校訂定相關規範及支用原則後，得依教育部補助及委辦經費核撥結報作業要點之計畫彈性經費支用規定辦理</a:t>
            </a:r>
            <a:r>
              <a:rPr lang="zh-TW" altLang="en-US" sz="1800" b="1" dirty="0">
                <a:latin typeface="標楷體" panose="03000509000000000000" pitchFamily="65" charset="-120"/>
                <a:ea typeface="Adobe 繁黑體 Std B"/>
                <a:cs typeface="Arial Unicode MS" panose="020B0604020202020204" pitchFamily="34" charset="-120"/>
              </a:rPr>
              <a:t>。</a:t>
            </a:r>
            <a:r>
              <a:rPr lang="zh-TW" altLang="en-US" sz="1800" b="1" u="sng" dirty="0">
                <a:latin typeface="標楷體" panose="03000509000000000000" pitchFamily="65" charset="-120"/>
                <a:ea typeface="Adobe 繁黑體 Std B"/>
                <a:cs typeface="Arial Unicode MS" panose="020B0604020202020204" pitchFamily="34" charset="-120"/>
              </a:rPr>
              <a:t> </a:t>
            </a:r>
            <a:endParaRPr lang="en-US" altLang="zh-TW" sz="1800" b="1" u="sng" dirty="0">
              <a:latin typeface="標楷體" panose="03000509000000000000" pitchFamily="65" charset="-120"/>
              <a:ea typeface="Adobe 繁黑體 Std B"/>
              <a:cs typeface="Arial Unicode MS" panose="020B0604020202020204" pitchFamily="34" charset="-120"/>
            </a:endParaRPr>
          </a:p>
          <a:p>
            <a:pPr marL="637794" lvl="1" indent="-342900">
              <a:buFont typeface="+mj-lt"/>
              <a:buAutoNum type="arabicPeriod" startAt="7"/>
            </a:pPr>
            <a:r>
              <a:rPr lang="zh-TW" altLang="en-US" sz="1800" dirty="0">
                <a:latin typeface="標楷體" panose="03000509000000000000" pitchFamily="65" charset="-120"/>
                <a:ea typeface="Adobe 繁黑體 Std B"/>
                <a:cs typeface="Arial Unicode MS" panose="020B0604020202020204" pitchFamily="34" charset="-120"/>
              </a:rPr>
              <a:t>學校於招生</a:t>
            </a:r>
            <a:r>
              <a:rPr lang="en-US" altLang="zh-TW" sz="1800" dirty="0">
                <a:latin typeface="標楷體" panose="03000509000000000000" pitchFamily="65" charset="-120"/>
                <a:ea typeface="Adobe 繁黑體 Std B"/>
                <a:cs typeface="Arial Unicode MS" panose="020B0604020202020204" pitchFamily="34" charset="-120"/>
              </a:rPr>
              <a:t>(</a:t>
            </a:r>
            <a:r>
              <a:rPr lang="zh-TW" altLang="en-US" sz="1800" dirty="0">
                <a:latin typeface="標楷體" panose="03000509000000000000" pitchFamily="65" charset="-120"/>
                <a:ea typeface="Adobe 繁黑體 Std B"/>
                <a:cs typeface="Arial Unicode MS" panose="020B0604020202020204" pitchFamily="34" charset="-120"/>
              </a:rPr>
              <a:t>包括國內及境外學生</a:t>
            </a:r>
            <a:r>
              <a:rPr lang="en-US" altLang="zh-TW" sz="1800" dirty="0">
                <a:latin typeface="標楷體" panose="03000509000000000000" pitchFamily="65" charset="-120"/>
                <a:ea typeface="Adobe 繁黑體 Std B"/>
                <a:cs typeface="Arial Unicode MS" panose="020B0604020202020204" pitchFamily="34" charset="-120"/>
              </a:rPr>
              <a:t>)</a:t>
            </a:r>
            <a:r>
              <a:rPr lang="zh-TW" altLang="en-US" sz="1800" dirty="0">
                <a:latin typeface="標楷體" panose="03000509000000000000" pitchFamily="65" charset="-120"/>
                <a:ea typeface="Adobe 繁黑體 Std B"/>
                <a:cs typeface="Arial Unicode MS" panose="020B0604020202020204" pitchFamily="34" charset="-120"/>
              </a:rPr>
              <a:t>時所提供入學之各項公費或獎助學金</a:t>
            </a:r>
            <a:r>
              <a:rPr lang="zh-TW" altLang="en-US" sz="1800" dirty="0" smtClean="0">
                <a:latin typeface="標楷體" panose="03000509000000000000" pitchFamily="65" charset="-120"/>
                <a:ea typeface="Adobe 繁黑體 Std B"/>
                <a:cs typeface="Arial Unicode MS" panose="020B0604020202020204" pitchFamily="34" charset="-120"/>
              </a:rPr>
              <a:t>。</a:t>
            </a:r>
            <a:endParaRPr lang="en-US" altLang="zh-TW" sz="1800" dirty="0">
              <a:latin typeface="標楷體" panose="03000509000000000000" pitchFamily="65" charset="-120"/>
              <a:ea typeface="Adobe 繁黑體 Std B"/>
              <a:cs typeface="Arial Unicode MS" panose="020B0604020202020204" pitchFamily="34" charset="-120"/>
            </a:endParaRPr>
          </a:p>
          <a:p>
            <a:pPr marL="637794" lvl="1" indent="-342900">
              <a:buFont typeface="+mj-lt"/>
              <a:buAutoNum type="arabicPeriod" startAt="7"/>
            </a:pPr>
            <a:r>
              <a:rPr lang="zh-TW" altLang="en-US" sz="1800" dirty="0">
                <a:latin typeface="標楷體" panose="03000509000000000000" pitchFamily="65" charset="-120"/>
                <a:ea typeface="Adobe 繁黑體 Std B"/>
                <a:cs typeface="Arial Unicode MS" panose="020B0604020202020204" pitchFamily="34" charset="-120"/>
              </a:rPr>
              <a:t>學校以本計畫經費支給特殊優秀教師及研究人員，其於教學、研究、服務各面向之績效，經學校校內審核機制及組成審查委員會評估績效卓著者，得獲彈性薪資，</a:t>
            </a:r>
            <a:r>
              <a:rPr lang="zh-TW" altLang="en-US" sz="1800" b="1" u="sng" dirty="0">
                <a:solidFill>
                  <a:srgbClr val="FF0000"/>
                </a:solidFill>
                <a:latin typeface="標楷體" panose="03000509000000000000" pitchFamily="65" charset="-120"/>
                <a:ea typeface="Adobe 繁黑體 Std B"/>
                <a:cs typeface="Arial Unicode MS" panose="020B0604020202020204" pitchFamily="34" charset="-120"/>
              </a:rPr>
              <a:t>但不得以本計畫經費支給單篇研究論文之彈性薪資（包括獎勵金）</a:t>
            </a:r>
            <a:r>
              <a:rPr lang="zh-TW" altLang="en-US" sz="1800" dirty="0">
                <a:latin typeface="標楷體" panose="03000509000000000000" pitchFamily="65" charset="-120"/>
                <a:ea typeface="Adobe 繁黑體 Std B"/>
                <a:cs typeface="Arial Unicode MS" panose="020B0604020202020204" pitchFamily="34" charset="-120"/>
              </a:rPr>
              <a:t>。</a:t>
            </a:r>
            <a:endParaRPr lang="zh-TW" altLang="en-US" sz="2000" b="1" dirty="0">
              <a:latin typeface="標楷體" panose="03000509000000000000" pitchFamily="65" charset="-120"/>
              <a:ea typeface="Adobe 繁黑體 Std B"/>
              <a:cs typeface="Arial Unicode MS" panose="020B0604020202020204" pitchFamily="34" charset="-120"/>
            </a:endParaRPr>
          </a:p>
        </p:txBody>
      </p:sp>
      <p:pic>
        <p:nvPicPr>
          <p:cNvPr id="4" name="Picture 2" descr="國立臺灣戲曲學院"/>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8424"/>
            <a:ext cx="2207506" cy="585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73170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311700" y="847165"/>
            <a:ext cx="8520600" cy="3721710"/>
          </a:xfrm>
        </p:spPr>
        <p:txBody>
          <a:bodyPr/>
          <a:lstStyle/>
          <a:p>
            <a:pPr lvl="0">
              <a:buFont typeface="+mj-ea"/>
              <a:buAutoNum type="ea1ChtPeriod" startAt="5"/>
            </a:pPr>
            <a:r>
              <a:rPr lang="zh-TW" altLang="zh-TW" dirty="0" smtClean="0">
                <a:latin typeface="標楷體" panose="03000509000000000000" pitchFamily="65" charset="-120"/>
                <a:ea typeface="Adobe 繁黑體 Std B"/>
              </a:rPr>
              <a:t>為</a:t>
            </a:r>
            <a:r>
              <a:rPr lang="zh-TW" altLang="zh-TW" dirty="0">
                <a:latin typeface="標楷體" panose="03000509000000000000" pitchFamily="65" charset="-120"/>
                <a:ea typeface="Adobe 繁黑體 Std B"/>
              </a:rPr>
              <a:t>使經費更有效之運用，本校高教深耕計畫經費使用原則如下</a:t>
            </a:r>
            <a:r>
              <a:rPr lang="zh-TW" altLang="zh-TW" dirty="0" smtClean="0">
                <a:latin typeface="標楷體" panose="03000509000000000000" pitchFamily="65" charset="-120"/>
                <a:ea typeface="Adobe 繁黑體 Std B"/>
              </a:rPr>
              <a:t>：</a:t>
            </a:r>
            <a:endParaRPr lang="en-US" altLang="zh-TW" dirty="0" smtClean="0">
              <a:latin typeface="標楷體" panose="03000509000000000000" pitchFamily="65" charset="-120"/>
              <a:ea typeface="Adobe 繁黑體 Std B"/>
            </a:endParaRPr>
          </a:p>
          <a:p>
            <a:pPr marL="939800" lvl="1" indent="-342900">
              <a:buFont typeface="+mj-lt"/>
              <a:buAutoNum type="arabicParenR"/>
            </a:pPr>
            <a:r>
              <a:rPr lang="zh-TW" altLang="zh-TW" dirty="0" smtClean="0">
                <a:latin typeface="標楷體" panose="03000509000000000000" pitchFamily="65" charset="-120"/>
                <a:ea typeface="Adobe 繁黑體 Std B"/>
              </a:rPr>
              <a:t>經費使用：本計畫經費補助各單位推動現有業務，若不足則由各單位預算或各單位自籌支應</a:t>
            </a:r>
            <a:endParaRPr lang="en-US" altLang="zh-TW" dirty="0">
              <a:latin typeface="標楷體" panose="03000509000000000000" pitchFamily="65" charset="-120"/>
              <a:ea typeface="Adobe 繁黑體 Std B"/>
            </a:endParaRPr>
          </a:p>
          <a:p>
            <a:pPr marL="939800" lvl="1" indent="-342900">
              <a:buFont typeface="+mj-lt"/>
              <a:buAutoNum type="arabicParenR"/>
            </a:pPr>
            <a:r>
              <a:rPr lang="zh-TW" altLang="zh-TW" dirty="0" smtClean="0">
                <a:latin typeface="標楷體" panose="03000509000000000000" pitchFamily="65" charset="-120"/>
                <a:ea typeface="Adobe 繁黑體 Std B"/>
              </a:rPr>
              <a:t>經費</a:t>
            </a:r>
            <a:r>
              <a:rPr lang="zh-TW" altLang="zh-TW" dirty="0">
                <a:latin typeface="標楷體" panose="03000509000000000000" pitchFamily="65" charset="-120"/>
                <a:ea typeface="Adobe 繁黑體 Std B"/>
              </a:rPr>
              <a:t>流用：為鼓勵各單位確實編列所需經費，避免過於浮濫，各子計畫執行期間若有流出流入之需求，</a:t>
            </a:r>
            <a:r>
              <a:rPr lang="zh-TW" altLang="zh-TW" b="1" u="sng" dirty="0">
                <a:solidFill>
                  <a:srgbClr val="C00000"/>
                </a:solidFill>
                <a:latin typeface="標楷體" panose="03000509000000000000" pitchFamily="65" charset="-120"/>
                <a:ea typeface="Adobe 繁黑體 Std B"/>
              </a:rPr>
              <a:t>流入數額不得超過原分配數額</a:t>
            </a:r>
            <a:r>
              <a:rPr lang="en-US" altLang="zh-TW" b="1" u="sng" dirty="0">
                <a:solidFill>
                  <a:srgbClr val="C00000"/>
                </a:solidFill>
                <a:latin typeface="標楷體" panose="03000509000000000000" pitchFamily="65" charset="-120"/>
                <a:ea typeface="Adobe 繁黑體 Std B"/>
              </a:rPr>
              <a:t>20%</a:t>
            </a:r>
            <a:r>
              <a:rPr lang="zh-TW" altLang="zh-TW" b="1" u="sng" dirty="0">
                <a:solidFill>
                  <a:srgbClr val="C00000"/>
                </a:solidFill>
                <a:latin typeface="標楷體" panose="03000509000000000000" pitchFamily="65" charset="-120"/>
                <a:ea typeface="Adobe 繁黑體 Std B"/>
              </a:rPr>
              <a:t>，流出數額不得超過原分配數額</a:t>
            </a:r>
            <a:r>
              <a:rPr lang="en-US" altLang="zh-TW" b="1" u="sng" dirty="0">
                <a:solidFill>
                  <a:srgbClr val="C00000"/>
                </a:solidFill>
                <a:latin typeface="標楷體" panose="03000509000000000000" pitchFamily="65" charset="-120"/>
                <a:ea typeface="Adobe 繁黑體 Std B"/>
              </a:rPr>
              <a:t>20%</a:t>
            </a:r>
            <a:r>
              <a:rPr lang="zh-TW" altLang="zh-TW" dirty="0" smtClean="0">
                <a:latin typeface="標楷體" panose="03000509000000000000" pitchFamily="65" charset="-120"/>
                <a:ea typeface="Adobe 繁黑體 Std B"/>
              </a:rPr>
              <a:t>。</a:t>
            </a:r>
            <a:endParaRPr lang="en-US" altLang="zh-TW" dirty="0">
              <a:latin typeface="標楷體" panose="03000509000000000000" pitchFamily="65" charset="-120"/>
              <a:ea typeface="Adobe 繁黑體 Std B"/>
            </a:endParaRPr>
          </a:p>
          <a:p>
            <a:pPr marL="939800" lvl="1" indent="-342900">
              <a:buFont typeface="+mj-lt"/>
              <a:buAutoNum type="arabicParenR"/>
            </a:pPr>
            <a:r>
              <a:rPr lang="zh-TW" altLang="zh-TW" dirty="0" smtClean="0">
                <a:latin typeface="標楷體" panose="03000509000000000000" pitchFamily="65" charset="-120"/>
                <a:ea typeface="Adobe 繁黑體 Std B"/>
              </a:rPr>
              <a:t>本校</a:t>
            </a:r>
            <a:r>
              <a:rPr lang="zh-TW" altLang="zh-TW" dirty="0">
                <a:latin typeface="標楷體" panose="03000509000000000000" pitchFamily="65" charset="-120"/>
                <a:ea typeface="Adobe 繁黑體 Std B"/>
              </a:rPr>
              <a:t>應將受補助經費</a:t>
            </a:r>
            <a:r>
              <a:rPr lang="en-US" altLang="zh-TW" dirty="0">
                <a:latin typeface="標楷體" panose="03000509000000000000" pitchFamily="65" charset="-120"/>
                <a:ea typeface="Adobe 繁黑體 Std B"/>
              </a:rPr>
              <a:t>50%</a:t>
            </a:r>
            <a:r>
              <a:rPr lang="zh-TW" altLang="zh-TW" dirty="0">
                <a:latin typeface="標楷體" panose="03000509000000000000" pitchFamily="65" charset="-120"/>
                <a:ea typeface="Adobe 繁黑體 Std B"/>
              </a:rPr>
              <a:t>以上之比率投注於落實教學創新策略與學生學習或教師教學直接相關之項目，考量經費預算有限，</a:t>
            </a:r>
            <a:r>
              <a:rPr lang="zh-TW" altLang="zh-TW" u="sng" dirty="0">
                <a:solidFill>
                  <a:srgbClr val="C00000"/>
                </a:solidFill>
                <a:latin typeface="標楷體" panose="03000509000000000000" pitchFamily="65" charset="-120"/>
                <a:ea typeface="Adobe 繁黑體 Std B"/>
              </a:rPr>
              <a:t>每單位之大型演出補助以每年補助</a:t>
            </a:r>
            <a:r>
              <a:rPr lang="en-US" altLang="zh-TW" u="sng" dirty="0">
                <a:solidFill>
                  <a:srgbClr val="C00000"/>
                </a:solidFill>
                <a:latin typeface="標楷體" panose="03000509000000000000" pitchFamily="65" charset="-120"/>
                <a:ea typeface="Adobe 繁黑體 Std B"/>
              </a:rPr>
              <a:t>1</a:t>
            </a:r>
            <a:r>
              <a:rPr lang="zh-TW" altLang="zh-TW" u="sng" dirty="0">
                <a:solidFill>
                  <a:srgbClr val="C00000"/>
                </a:solidFill>
                <a:latin typeface="標楷體" panose="03000509000000000000" pitchFamily="65" charset="-120"/>
                <a:ea typeface="Adobe 繁黑體 Std B"/>
              </a:rPr>
              <a:t>檔為原則，補助額度應考量年度獲補助經費額度後，簽奉校長核可後執行</a:t>
            </a:r>
            <a:r>
              <a:rPr lang="zh-TW" altLang="zh-TW" dirty="0" smtClean="0">
                <a:latin typeface="標楷體" panose="03000509000000000000" pitchFamily="65" charset="-120"/>
                <a:ea typeface="Adobe 繁黑體 Std B"/>
              </a:rPr>
              <a:t>。</a:t>
            </a:r>
            <a:endParaRPr lang="en-US" altLang="zh-TW" dirty="0" smtClean="0">
              <a:latin typeface="標楷體" panose="03000509000000000000" pitchFamily="65" charset="-120"/>
              <a:ea typeface="Adobe 繁黑體 Std B"/>
            </a:endParaRPr>
          </a:p>
          <a:p>
            <a:pPr marL="939800" lvl="1" indent="-342900">
              <a:buFont typeface="+mj-lt"/>
              <a:buAutoNum type="arabicParenR"/>
            </a:pPr>
            <a:r>
              <a:rPr lang="zh-TW" altLang="zh-TW" dirty="0" smtClean="0">
                <a:latin typeface="標楷體" panose="03000509000000000000" pitchFamily="65" charset="-120"/>
                <a:ea typeface="Adobe 繁黑體 Std B"/>
              </a:rPr>
              <a:t>本</a:t>
            </a:r>
            <a:r>
              <a:rPr lang="zh-TW" altLang="zh-TW" dirty="0">
                <a:latin typeface="標楷體" panose="03000509000000000000" pitchFamily="65" charset="-120"/>
                <a:ea typeface="Adobe 繁黑體 Std B"/>
              </a:rPr>
              <a:t>原則之經費編列基準表如附表，其他未盡之事項依「大專校院高等教育深耕計畫經費使用原則」、「教育部補（捐）助及委辦經費核撥結報作業要點」及行政院相關規定辦理。</a:t>
            </a:r>
          </a:p>
          <a:p>
            <a:pPr marL="114300" lvl="0" indent="0">
              <a:buNone/>
            </a:pPr>
            <a:r>
              <a:rPr lang="zh-TW" altLang="en-US" dirty="0" smtClean="0">
                <a:latin typeface="標楷體" panose="03000509000000000000" pitchFamily="65" charset="-120"/>
                <a:ea typeface="Adobe 繁黑體 Std B"/>
              </a:rPr>
              <a:t>六</a:t>
            </a:r>
            <a:r>
              <a:rPr lang="en-US" altLang="zh-TW" dirty="0" smtClean="0">
                <a:latin typeface="標楷體" panose="03000509000000000000" pitchFamily="65" charset="-120"/>
                <a:ea typeface="Adobe 繁黑體 Std B"/>
              </a:rPr>
              <a:t>.</a:t>
            </a:r>
            <a:r>
              <a:rPr lang="zh-TW" altLang="zh-TW" dirty="0" smtClean="0">
                <a:latin typeface="標楷體" panose="03000509000000000000" pitchFamily="65" charset="-120"/>
                <a:ea typeface="Adobe 繁黑體 Std B"/>
              </a:rPr>
              <a:t>本</a:t>
            </a:r>
            <a:r>
              <a:rPr lang="zh-TW" altLang="zh-TW" dirty="0">
                <a:latin typeface="標楷體" panose="03000509000000000000" pitchFamily="65" charset="-120"/>
                <a:ea typeface="Adobe 繁黑體 Std B"/>
              </a:rPr>
              <a:t>經費使用原則及注意事項經行政會議審議通過後實施，修正時亦同。</a:t>
            </a:r>
          </a:p>
          <a:p>
            <a:endParaRPr lang="zh-TW" altLang="en-US" dirty="0">
              <a:latin typeface="標楷體" panose="03000509000000000000" pitchFamily="65" charset="-120"/>
              <a:ea typeface="Adobe 繁黑體 Std B"/>
            </a:endParaRPr>
          </a:p>
        </p:txBody>
      </p:sp>
      <p:pic>
        <p:nvPicPr>
          <p:cNvPr id="5" name="Picture 2" descr="國立臺灣戲曲學院"/>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06" y="49763"/>
            <a:ext cx="2207506" cy="585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34720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22750" y="152666"/>
            <a:ext cx="8520600" cy="572700"/>
          </a:xfrm>
        </p:spPr>
        <p:txBody>
          <a:bodyPr/>
          <a:lstStyle/>
          <a:p>
            <a:r>
              <a:rPr lang="zh-TW" altLang="zh-TW" dirty="0"/>
              <a:t>附表</a:t>
            </a:r>
            <a:br>
              <a:rPr lang="zh-TW" altLang="zh-TW" dirty="0"/>
            </a:br>
            <a:endParaRPr lang="zh-TW" altLang="en-US" dirty="0"/>
          </a:p>
        </p:txBody>
      </p:sp>
      <p:graphicFrame>
        <p:nvGraphicFramePr>
          <p:cNvPr id="4" name="表格 3"/>
          <p:cNvGraphicFramePr>
            <a:graphicFrameLocks noGrp="1"/>
          </p:cNvGraphicFramePr>
          <p:nvPr>
            <p:extLst>
              <p:ext uri="{D42A27DB-BD31-4B8C-83A1-F6EECF244321}">
                <p14:modId xmlns:p14="http://schemas.microsoft.com/office/powerpoint/2010/main" val="4267964407"/>
              </p:ext>
            </p:extLst>
          </p:nvPr>
        </p:nvGraphicFramePr>
        <p:xfrm>
          <a:off x="422750" y="874061"/>
          <a:ext cx="8324562" cy="3881681"/>
        </p:xfrm>
        <a:graphic>
          <a:graphicData uri="http://schemas.openxmlformats.org/drawingml/2006/table">
            <a:tbl>
              <a:tblPr firstRow="1" firstCol="1" bandRow="1">
                <a:tableStyleId>{F7466740-3404-4874-9BA1-9CC9F67756EB}</a:tableStyleId>
              </a:tblPr>
              <a:tblGrid>
                <a:gridCol w="1569707">
                  <a:extLst>
                    <a:ext uri="{9D8B030D-6E8A-4147-A177-3AD203B41FA5}">
                      <a16:colId xmlns:a16="http://schemas.microsoft.com/office/drawing/2014/main" val="3422256963"/>
                    </a:ext>
                  </a:extLst>
                </a:gridCol>
                <a:gridCol w="3227566">
                  <a:extLst>
                    <a:ext uri="{9D8B030D-6E8A-4147-A177-3AD203B41FA5}">
                      <a16:colId xmlns:a16="http://schemas.microsoft.com/office/drawing/2014/main" val="3804105040"/>
                    </a:ext>
                  </a:extLst>
                </a:gridCol>
                <a:gridCol w="3527289">
                  <a:extLst>
                    <a:ext uri="{9D8B030D-6E8A-4147-A177-3AD203B41FA5}">
                      <a16:colId xmlns:a16="http://schemas.microsoft.com/office/drawing/2014/main" val="4180237120"/>
                    </a:ext>
                  </a:extLst>
                </a:gridCol>
              </a:tblGrid>
              <a:tr h="325723">
                <a:tc>
                  <a:txBody>
                    <a:bodyPr/>
                    <a:lstStyle/>
                    <a:p>
                      <a:pPr marL="304800">
                        <a:lnSpc>
                          <a:spcPts val="2000"/>
                        </a:lnSpc>
                        <a:spcBef>
                          <a:spcPts val="2400"/>
                        </a:spcBef>
                        <a:spcAft>
                          <a:spcPts val="0"/>
                        </a:spcAft>
                      </a:pPr>
                      <a:r>
                        <a:rPr lang="zh-TW" sz="2000" b="1" kern="150" dirty="0">
                          <a:effectLst/>
                        </a:rPr>
                        <a:t>項目</a:t>
                      </a:r>
                      <a:endParaRPr lang="zh-TW" sz="2000" b="1" kern="15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tc>
                  <a:txBody>
                    <a:bodyPr/>
                    <a:lstStyle/>
                    <a:p>
                      <a:pPr marL="304800">
                        <a:lnSpc>
                          <a:spcPts val="2000"/>
                        </a:lnSpc>
                        <a:spcBef>
                          <a:spcPts val="2400"/>
                        </a:spcBef>
                        <a:spcAft>
                          <a:spcPts val="0"/>
                        </a:spcAft>
                      </a:pPr>
                      <a:r>
                        <a:rPr lang="zh-TW" sz="2000" b="1" kern="150" dirty="0">
                          <a:effectLst/>
                        </a:rPr>
                        <a:t>定義</a:t>
                      </a:r>
                      <a:r>
                        <a:rPr lang="en-US" sz="2000" b="1" kern="150" dirty="0">
                          <a:effectLst/>
                        </a:rPr>
                        <a:t>/</a:t>
                      </a:r>
                      <a:r>
                        <a:rPr lang="zh-TW" sz="2000" b="1" kern="150" dirty="0">
                          <a:effectLst/>
                        </a:rPr>
                        <a:t>編列基準</a:t>
                      </a:r>
                      <a:endParaRPr lang="zh-TW" sz="2000" b="1" kern="15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tc>
                  <a:txBody>
                    <a:bodyPr/>
                    <a:lstStyle/>
                    <a:p>
                      <a:pPr marL="304800">
                        <a:lnSpc>
                          <a:spcPts val="2000"/>
                        </a:lnSpc>
                        <a:spcBef>
                          <a:spcPts val="2400"/>
                        </a:spcBef>
                        <a:spcAft>
                          <a:spcPts val="0"/>
                        </a:spcAft>
                      </a:pPr>
                      <a:r>
                        <a:rPr lang="zh-TW" sz="2000" b="1" kern="150" dirty="0">
                          <a:effectLst/>
                        </a:rPr>
                        <a:t>支用說明</a:t>
                      </a:r>
                      <a:endParaRPr lang="zh-TW" sz="2000" b="1" kern="15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extLst>
                  <a:ext uri="{0D108BD9-81ED-4DB2-BD59-A6C34878D82A}">
                    <a16:rowId xmlns:a16="http://schemas.microsoft.com/office/drawing/2014/main" val="3322889252"/>
                  </a:ext>
                </a:extLst>
              </a:tr>
              <a:tr h="1905798">
                <a:tc>
                  <a:txBody>
                    <a:bodyPr/>
                    <a:lstStyle/>
                    <a:p>
                      <a:pPr marL="304800">
                        <a:lnSpc>
                          <a:spcPts val="2000"/>
                        </a:lnSpc>
                        <a:spcAft>
                          <a:spcPts val="0"/>
                        </a:spcAft>
                      </a:pPr>
                      <a:r>
                        <a:rPr lang="zh-TW" sz="1400" kern="150" dirty="0">
                          <a:effectLst/>
                        </a:rPr>
                        <a:t>出席費</a:t>
                      </a:r>
                      <a:endParaRPr lang="zh-TW" sz="2000" kern="15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tc>
                  <a:txBody>
                    <a:bodyPr/>
                    <a:lstStyle/>
                    <a:p>
                      <a:pPr marL="342900" lvl="0" indent="-342900">
                        <a:lnSpc>
                          <a:spcPts val="2000"/>
                        </a:lnSpc>
                        <a:spcAft>
                          <a:spcPts val="0"/>
                        </a:spcAft>
                        <a:buFont typeface="Wingdings" panose="05000000000000000000" pitchFamily="2" charset="2"/>
                        <a:buChar char=""/>
                      </a:pPr>
                      <a:r>
                        <a:rPr lang="zh-TW" sz="1400" kern="150" dirty="0">
                          <a:effectLst/>
                        </a:rPr>
                        <a:t>凡邀請個人以學者專家身分參與會議之出席費屬之。</a:t>
                      </a:r>
                      <a:endParaRPr lang="zh-TW" sz="2000" kern="150" dirty="0">
                        <a:effectLst/>
                      </a:endParaRPr>
                    </a:p>
                    <a:p>
                      <a:pPr marL="342900" lvl="0" indent="-342900">
                        <a:lnSpc>
                          <a:spcPts val="2000"/>
                        </a:lnSpc>
                        <a:spcAft>
                          <a:spcPts val="0"/>
                        </a:spcAft>
                        <a:buFont typeface="Wingdings" panose="05000000000000000000" pitchFamily="2" charset="2"/>
                        <a:buChar char=""/>
                      </a:pPr>
                      <a:r>
                        <a:rPr lang="en-US" sz="1400" kern="150" dirty="0">
                          <a:effectLst/>
                        </a:rPr>
                        <a:t>2,500/</a:t>
                      </a:r>
                      <a:r>
                        <a:rPr lang="zh-TW" sz="1400" kern="150" dirty="0">
                          <a:effectLst/>
                        </a:rPr>
                        <a:t>人次</a:t>
                      </a:r>
                      <a:r>
                        <a:rPr lang="en-US" sz="1400" kern="150" dirty="0">
                          <a:effectLst/>
                        </a:rPr>
                        <a:t>(</a:t>
                      </a:r>
                      <a:r>
                        <a:rPr lang="zh-TW" sz="1400" kern="150" dirty="0">
                          <a:effectLst/>
                        </a:rPr>
                        <a:t>依「行政院各機關學校出席費及稿費支給要點」</a:t>
                      </a:r>
                      <a:r>
                        <a:rPr lang="en-US" sz="1400" kern="150" dirty="0">
                          <a:effectLst/>
                        </a:rPr>
                        <a:t>)</a:t>
                      </a:r>
                      <a:endParaRPr lang="zh-TW" sz="2000" kern="15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tc>
                  <a:txBody>
                    <a:bodyPr/>
                    <a:lstStyle/>
                    <a:p>
                      <a:pPr marL="342900" marR="21590" lvl="0" indent="-342900">
                        <a:lnSpc>
                          <a:spcPts val="2000"/>
                        </a:lnSpc>
                        <a:spcAft>
                          <a:spcPts val="0"/>
                        </a:spcAft>
                        <a:buFont typeface="+mj-ea"/>
                        <a:buAutoNum type="ea1ChtPlain"/>
                        <a:tabLst>
                          <a:tab pos="288290" algn="l"/>
                        </a:tabLst>
                      </a:pPr>
                      <a:r>
                        <a:rPr lang="zh-TW" sz="1400" kern="150" dirty="0">
                          <a:effectLst/>
                        </a:rPr>
                        <a:t>以邀請本機關人員以外之學者專家，參加具有政策性或專案性之重大諮詢事項會議為限。</a:t>
                      </a:r>
                      <a:r>
                        <a:rPr lang="zh-TW" sz="1400" u="sng" kern="150" dirty="0">
                          <a:effectLst/>
                        </a:rPr>
                        <a:t>一般經常性業務會議，不得支給出席費。又本機關人員及應邀機關指派出席代表，亦不得支給出席費。</a:t>
                      </a:r>
                      <a:endParaRPr lang="zh-TW" sz="2000" u="sng" kern="150" dirty="0">
                        <a:effectLst/>
                      </a:endParaRPr>
                    </a:p>
                    <a:p>
                      <a:pPr marL="342900" lvl="0" indent="-342900">
                        <a:lnSpc>
                          <a:spcPts val="2000"/>
                        </a:lnSpc>
                        <a:spcAft>
                          <a:spcPts val="0"/>
                        </a:spcAft>
                        <a:buFont typeface="+mj-ea"/>
                        <a:buAutoNum type="ea1ChtPlain"/>
                        <a:tabLst>
                          <a:tab pos="288290" algn="l"/>
                        </a:tabLst>
                      </a:pPr>
                      <a:r>
                        <a:rPr lang="zh-TW" sz="1400" u="sng" kern="150" dirty="0">
                          <a:effectLst/>
                        </a:rPr>
                        <a:t>校內人員不得支付</a:t>
                      </a:r>
                      <a:r>
                        <a:rPr lang="zh-TW" sz="1400" kern="150" dirty="0">
                          <a:effectLst/>
                        </a:rPr>
                        <a:t>。</a:t>
                      </a:r>
                      <a:endParaRPr lang="zh-TW" sz="2000" kern="15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extLst>
                  <a:ext uri="{0D108BD9-81ED-4DB2-BD59-A6C34878D82A}">
                    <a16:rowId xmlns:a16="http://schemas.microsoft.com/office/drawing/2014/main" val="428443147"/>
                  </a:ext>
                </a:extLst>
              </a:tr>
              <a:tr h="825080">
                <a:tc>
                  <a:txBody>
                    <a:bodyPr/>
                    <a:lstStyle/>
                    <a:p>
                      <a:pPr>
                        <a:lnSpc>
                          <a:spcPts val="2000"/>
                        </a:lnSpc>
                        <a:spcAft>
                          <a:spcPts val="0"/>
                        </a:spcAft>
                      </a:pPr>
                      <a:r>
                        <a:rPr lang="zh-TW" sz="1400" kern="100" dirty="0">
                          <a:effectLst/>
                        </a:rPr>
                        <a:t>主持</a:t>
                      </a:r>
                      <a:r>
                        <a:rPr lang="zh-TW" sz="1400" kern="100" dirty="0" smtClean="0">
                          <a:effectLst/>
                        </a:rPr>
                        <a:t>費</a:t>
                      </a:r>
                      <a:endParaRPr lang="en-US" altLang="zh-TW" sz="2000" kern="100" dirty="0" smtClean="0">
                        <a:effectLst/>
                      </a:endParaRPr>
                    </a:p>
                    <a:p>
                      <a:pPr>
                        <a:lnSpc>
                          <a:spcPts val="2000"/>
                        </a:lnSpc>
                        <a:spcAft>
                          <a:spcPts val="0"/>
                        </a:spcAft>
                      </a:pPr>
                      <a:r>
                        <a:rPr lang="zh-TW" sz="1400" kern="150" dirty="0" smtClean="0">
                          <a:effectLst/>
                        </a:rPr>
                        <a:t>引言</a:t>
                      </a:r>
                      <a:r>
                        <a:rPr lang="zh-TW" sz="1400" kern="150" dirty="0">
                          <a:effectLst/>
                        </a:rPr>
                        <a:t>費</a:t>
                      </a:r>
                      <a:endParaRPr lang="zh-TW" sz="2000" kern="15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tc>
                  <a:txBody>
                    <a:bodyPr/>
                    <a:lstStyle/>
                    <a:p>
                      <a:pPr marL="342900" lvl="0" indent="-342900">
                        <a:lnSpc>
                          <a:spcPts val="2000"/>
                        </a:lnSpc>
                        <a:spcAft>
                          <a:spcPts val="0"/>
                        </a:spcAft>
                        <a:buFont typeface="Wingdings" panose="05000000000000000000" pitchFamily="2" charset="2"/>
                        <a:buChar char=""/>
                      </a:pPr>
                      <a:r>
                        <a:rPr lang="zh-TW" sz="1400" kern="150">
                          <a:effectLst/>
                        </a:rPr>
                        <a:t>每人次</a:t>
                      </a:r>
                      <a:r>
                        <a:rPr lang="en-US" sz="1400" kern="150">
                          <a:effectLst/>
                        </a:rPr>
                        <a:t> 1,000 </a:t>
                      </a:r>
                      <a:r>
                        <a:rPr lang="zh-TW" sz="1400" kern="150">
                          <a:effectLst/>
                        </a:rPr>
                        <a:t>元至</a:t>
                      </a:r>
                      <a:r>
                        <a:rPr lang="en-US" sz="1400" kern="150">
                          <a:effectLst/>
                        </a:rPr>
                        <a:t> 2,500</a:t>
                      </a:r>
                      <a:r>
                        <a:rPr lang="zh-TW" sz="1400" kern="150">
                          <a:effectLst/>
                        </a:rPr>
                        <a:t>元</a:t>
                      </a:r>
                      <a:endParaRPr lang="zh-TW" sz="2000" kern="15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tc>
                  <a:txBody>
                    <a:bodyPr/>
                    <a:lstStyle/>
                    <a:p>
                      <a:pPr marR="21590">
                        <a:lnSpc>
                          <a:spcPts val="2000"/>
                        </a:lnSpc>
                        <a:spcAft>
                          <a:spcPts val="0"/>
                        </a:spcAft>
                        <a:tabLst>
                          <a:tab pos="288290" algn="l"/>
                        </a:tabLst>
                      </a:pPr>
                      <a:r>
                        <a:rPr lang="zh-TW" sz="1400" kern="100">
                          <a:effectLst/>
                        </a:rPr>
                        <a:t>凡召開專題研討或與學術研究有關之主持費、引言費屬之。</a:t>
                      </a:r>
                      <a:endParaRPr lang="zh-TW" sz="2000" kern="100">
                        <a:effectLst/>
                      </a:endParaRPr>
                    </a:p>
                    <a:p>
                      <a:pPr marR="21590">
                        <a:lnSpc>
                          <a:spcPts val="2000"/>
                        </a:lnSpc>
                        <a:spcAft>
                          <a:spcPts val="0"/>
                        </a:spcAft>
                        <a:tabLst>
                          <a:tab pos="288290" algn="l"/>
                        </a:tabLst>
                      </a:pPr>
                      <a:r>
                        <a:rPr lang="zh-TW" sz="1400" u="sng" kern="100">
                          <a:effectLst/>
                        </a:rPr>
                        <a:t>本校人員不得支領。</a:t>
                      </a:r>
                      <a:endParaRPr lang="zh-TW" sz="20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extLst>
                  <a:ext uri="{0D108BD9-81ED-4DB2-BD59-A6C34878D82A}">
                    <a16:rowId xmlns:a16="http://schemas.microsoft.com/office/drawing/2014/main" val="3305796352"/>
                  </a:ext>
                </a:extLst>
              </a:tr>
              <a:tr h="825080">
                <a:tc>
                  <a:txBody>
                    <a:bodyPr/>
                    <a:lstStyle/>
                    <a:p>
                      <a:pPr>
                        <a:lnSpc>
                          <a:spcPts val="2000"/>
                        </a:lnSpc>
                        <a:spcAft>
                          <a:spcPts val="0"/>
                        </a:spcAft>
                      </a:pPr>
                      <a:r>
                        <a:rPr lang="zh-TW" sz="1400" kern="100">
                          <a:effectLst/>
                        </a:rPr>
                        <a:t>諮詢費、輔</a:t>
                      </a:r>
                      <a:endParaRPr lang="zh-TW" sz="2000" kern="100">
                        <a:effectLst/>
                      </a:endParaRPr>
                    </a:p>
                    <a:p>
                      <a:pPr>
                        <a:lnSpc>
                          <a:spcPts val="2000"/>
                        </a:lnSpc>
                        <a:spcAft>
                          <a:spcPts val="0"/>
                        </a:spcAft>
                      </a:pPr>
                      <a:r>
                        <a:rPr lang="zh-TW" sz="1400" kern="100">
                          <a:effectLst/>
                        </a:rPr>
                        <a:t>導費、指導</a:t>
                      </a:r>
                      <a:endParaRPr lang="zh-TW" sz="2000" kern="100">
                        <a:effectLst/>
                      </a:endParaRPr>
                    </a:p>
                    <a:p>
                      <a:pPr>
                        <a:lnSpc>
                          <a:spcPts val="2000"/>
                        </a:lnSpc>
                        <a:spcAft>
                          <a:spcPts val="0"/>
                        </a:spcAft>
                      </a:pPr>
                      <a:r>
                        <a:rPr lang="zh-TW" sz="1400" kern="100">
                          <a:effectLst/>
                        </a:rPr>
                        <a:t>費</a:t>
                      </a:r>
                      <a:endParaRPr lang="zh-TW" sz="20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tc>
                  <a:txBody>
                    <a:bodyPr/>
                    <a:lstStyle/>
                    <a:p>
                      <a:pPr marL="342900" lvl="0" indent="-342900">
                        <a:lnSpc>
                          <a:spcPts val="2000"/>
                        </a:lnSpc>
                        <a:spcAft>
                          <a:spcPts val="0"/>
                        </a:spcAft>
                        <a:buFont typeface="Wingdings" panose="05000000000000000000" pitchFamily="2" charset="2"/>
                        <a:buChar char=""/>
                      </a:pPr>
                      <a:r>
                        <a:rPr lang="zh-TW" sz="1400" kern="150">
                          <a:effectLst/>
                        </a:rPr>
                        <a:t>每人次</a:t>
                      </a:r>
                      <a:r>
                        <a:rPr lang="en-US" sz="1400" kern="150">
                          <a:effectLst/>
                        </a:rPr>
                        <a:t> 1,000 </a:t>
                      </a:r>
                      <a:r>
                        <a:rPr lang="zh-TW" sz="1400" kern="150">
                          <a:effectLst/>
                        </a:rPr>
                        <a:t>元至</a:t>
                      </a:r>
                      <a:r>
                        <a:rPr lang="en-US" sz="1400" kern="150">
                          <a:effectLst/>
                        </a:rPr>
                        <a:t> 2,500</a:t>
                      </a:r>
                      <a:r>
                        <a:rPr lang="zh-TW" sz="1400" kern="150">
                          <a:effectLst/>
                        </a:rPr>
                        <a:t>元</a:t>
                      </a:r>
                      <a:endParaRPr lang="zh-TW" sz="2000" kern="15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tc>
                  <a:txBody>
                    <a:bodyPr/>
                    <a:lstStyle/>
                    <a:p>
                      <a:pPr marR="21590">
                        <a:lnSpc>
                          <a:spcPts val="2000"/>
                        </a:lnSpc>
                        <a:spcAft>
                          <a:spcPts val="0"/>
                        </a:spcAft>
                        <a:tabLst>
                          <a:tab pos="288290" algn="l"/>
                        </a:tabLst>
                      </a:pPr>
                      <a:r>
                        <a:rPr lang="zh-TW" sz="1400" kern="100" dirty="0">
                          <a:effectLst/>
                        </a:rPr>
                        <a:t>得比照出席費編列。</a:t>
                      </a:r>
                      <a:endParaRPr lang="zh-TW" sz="2000" kern="100" dirty="0">
                        <a:effectLst/>
                      </a:endParaRPr>
                    </a:p>
                    <a:p>
                      <a:pPr marR="21590">
                        <a:lnSpc>
                          <a:spcPts val="2000"/>
                        </a:lnSpc>
                        <a:spcAft>
                          <a:spcPts val="0"/>
                        </a:spcAft>
                        <a:tabLst>
                          <a:tab pos="288290" algn="l"/>
                        </a:tabLst>
                      </a:pPr>
                      <a:r>
                        <a:rPr lang="zh-TW" sz="1400" u="sng" kern="100" dirty="0">
                          <a:effectLst/>
                        </a:rPr>
                        <a:t>本校人員不得支領諮詢費</a:t>
                      </a:r>
                      <a:r>
                        <a:rPr lang="zh-TW" sz="1400" kern="100" dirty="0">
                          <a:effectLst/>
                        </a:rPr>
                        <a:t>。</a:t>
                      </a:r>
                      <a:endParaRPr lang="zh-TW" sz="20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extLst>
                  <a:ext uri="{0D108BD9-81ED-4DB2-BD59-A6C34878D82A}">
                    <a16:rowId xmlns:a16="http://schemas.microsoft.com/office/drawing/2014/main" val="2614125366"/>
                  </a:ext>
                </a:extLst>
              </a:tr>
            </a:tbl>
          </a:graphicData>
        </a:graphic>
      </p:graphicFrame>
      <p:pic>
        <p:nvPicPr>
          <p:cNvPr id="6" name="Picture 2" descr="國立臺灣戲曲學院"/>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0008" y="0"/>
            <a:ext cx="2207506" cy="585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95967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extLst>
              <p:ext uri="{D42A27DB-BD31-4B8C-83A1-F6EECF244321}">
                <p14:modId xmlns:p14="http://schemas.microsoft.com/office/powerpoint/2010/main" val="2648660103"/>
              </p:ext>
            </p:extLst>
          </p:nvPr>
        </p:nvGraphicFramePr>
        <p:xfrm>
          <a:off x="205403" y="1237862"/>
          <a:ext cx="8315138" cy="3672785"/>
        </p:xfrm>
        <a:graphic>
          <a:graphicData uri="http://schemas.openxmlformats.org/drawingml/2006/table">
            <a:tbl>
              <a:tblPr firstRow="1" firstCol="1" bandRow="1">
                <a:tableStyleId>{F7466740-3404-4874-9BA1-9CC9F67756EB}</a:tableStyleId>
              </a:tblPr>
              <a:tblGrid>
                <a:gridCol w="1060450">
                  <a:extLst>
                    <a:ext uri="{9D8B030D-6E8A-4147-A177-3AD203B41FA5}">
                      <a16:colId xmlns:a16="http://schemas.microsoft.com/office/drawing/2014/main" val="3609324271"/>
                    </a:ext>
                  </a:extLst>
                </a:gridCol>
                <a:gridCol w="3731392">
                  <a:extLst>
                    <a:ext uri="{9D8B030D-6E8A-4147-A177-3AD203B41FA5}">
                      <a16:colId xmlns:a16="http://schemas.microsoft.com/office/drawing/2014/main" val="2849076056"/>
                    </a:ext>
                  </a:extLst>
                </a:gridCol>
                <a:gridCol w="3523296">
                  <a:extLst>
                    <a:ext uri="{9D8B030D-6E8A-4147-A177-3AD203B41FA5}">
                      <a16:colId xmlns:a16="http://schemas.microsoft.com/office/drawing/2014/main" val="223722026"/>
                    </a:ext>
                  </a:extLst>
                </a:gridCol>
              </a:tblGrid>
              <a:tr h="359647">
                <a:tc>
                  <a:txBody>
                    <a:bodyPr/>
                    <a:lstStyle/>
                    <a:p>
                      <a:pPr marL="304800">
                        <a:lnSpc>
                          <a:spcPts val="2000"/>
                        </a:lnSpc>
                        <a:spcAft>
                          <a:spcPts val="0"/>
                        </a:spcAft>
                      </a:pPr>
                      <a:r>
                        <a:rPr lang="zh-TW" sz="2000" kern="150" dirty="0">
                          <a:effectLst/>
                          <a:latin typeface="標楷體" panose="03000509000000000000" pitchFamily="65" charset="-120"/>
                          <a:ea typeface="Adobe 繁黑體 Std B"/>
                        </a:rPr>
                        <a:t>項目</a:t>
                      </a:r>
                      <a:endParaRPr lang="zh-TW" sz="2000" kern="150" dirty="0">
                        <a:effectLst/>
                        <a:latin typeface="標楷體" panose="03000509000000000000" pitchFamily="65" charset="-120"/>
                        <a:ea typeface="Adobe 繁黑體 Std B"/>
                        <a:cs typeface="Times New Roman" panose="02020603050405020304" pitchFamily="18" charset="0"/>
                      </a:endParaRPr>
                    </a:p>
                  </a:txBody>
                  <a:tcPr marL="68580" marR="68580" marT="0" marB="0"/>
                </a:tc>
                <a:tc>
                  <a:txBody>
                    <a:bodyPr/>
                    <a:lstStyle/>
                    <a:p>
                      <a:pPr marL="304800">
                        <a:lnSpc>
                          <a:spcPts val="2000"/>
                        </a:lnSpc>
                        <a:spcAft>
                          <a:spcPts val="0"/>
                        </a:spcAft>
                      </a:pPr>
                      <a:r>
                        <a:rPr lang="zh-TW" sz="2000" kern="150" dirty="0">
                          <a:effectLst/>
                          <a:latin typeface="標楷體" panose="03000509000000000000" pitchFamily="65" charset="-120"/>
                          <a:ea typeface="Adobe 繁黑體 Std B"/>
                        </a:rPr>
                        <a:t>定義</a:t>
                      </a:r>
                      <a:r>
                        <a:rPr lang="en-US" sz="2000" kern="150" dirty="0">
                          <a:effectLst/>
                          <a:latin typeface="標楷體" panose="03000509000000000000" pitchFamily="65" charset="-120"/>
                          <a:ea typeface="Adobe 繁黑體 Std B"/>
                        </a:rPr>
                        <a:t>/</a:t>
                      </a:r>
                      <a:r>
                        <a:rPr lang="zh-TW" sz="2000" kern="150" dirty="0">
                          <a:effectLst/>
                          <a:latin typeface="標楷體" panose="03000509000000000000" pitchFamily="65" charset="-120"/>
                          <a:ea typeface="Adobe 繁黑體 Std B"/>
                        </a:rPr>
                        <a:t>編列基準</a:t>
                      </a:r>
                      <a:endParaRPr lang="zh-TW" sz="2000" kern="150" dirty="0">
                        <a:effectLst/>
                        <a:latin typeface="標楷體" panose="03000509000000000000" pitchFamily="65" charset="-120"/>
                        <a:ea typeface="Adobe 繁黑體 Std B"/>
                        <a:cs typeface="Times New Roman" panose="02020603050405020304" pitchFamily="18" charset="0"/>
                      </a:endParaRPr>
                    </a:p>
                  </a:txBody>
                  <a:tcPr marL="68580" marR="68580" marT="0" marB="0"/>
                </a:tc>
                <a:tc>
                  <a:txBody>
                    <a:bodyPr/>
                    <a:lstStyle/>
                    <a:p>
                      <a:pPr marL="304800">
                        <a:lnSpc>
                          <a:spcPts val="2000"/>
                        </a:lnSpc>
                        <a:spcAft>
                          <a:spcPts val="0"/>
                        </a:spcAft>
                      </a:pPr>
                      <a:r>
                        <a:rPr lang="zh-TW" sz="2000" kern="150" dirty="0">
                          <a:effectLst/>
                          <a:latin typeface="標楷體" panose="03000509000000000000" pitchFamily="65" charset="-120"/>
                          <a:ea typeface="Adobe 繁黑體 Std B"/>
                        </a:rPr>
                        <a:t>支用說明</a:t>
                      </a:r>
                      <a:endParaRPr lang="zh-TW" sz="2000" kern="150" dirty="0">
                        <a:effectLst/>
                        <a:latin typeface="標楷體" panose="03000509000000000000" pitchFamily="65" charset="-120"/>
                        <a:ea typeface="Adobe 繁黑體 Std B"/>
                        <a:cs typeface="Times New Roman" panose="02020603050405020304" pitchFamily="18" charset="0"/>
                      </a:endParaRPr>
                    </a:p>
                  </a:txBody>
                  <a:tcPr marL="68580" marR="68580" marT="0" marB="0"/>
                </a:tc>
                <a:extLst>
                  <a:ext uri="{0D108BD9-81ED-4DB2-BD59-A6C34878D82A}">
                    <a16:rowId xmlns:a16="http://schemas.microsoft.com/office/drawing/2014/main" val="1056467561"/>
                  </a:ext>
                </a:extLst>
              </a:tr>
              <a:tr h="3313138">
                <a:tc>
                  <a:txBody>
                    <a:bodyPr/>
                    <a:lstStyle/>
                    <a:p>
                      <a:pPr marL="304800">
                        <a:lnSpc>
                          <a:spcPts val="2000"/>
                        </a:lnSpc>
                        <a:spcAft>
                          <a:spcPts val="0"/>
                        </a:spcAft>
                      </a:pPr>
                      <a:r>
                        <a:rPr lang="zh-TW" altLang="en-US" sz="1400" kern="150" dirty="0" smtClean="0">
                          <a:effectLst/>
                        </a:rPr>
                        <a:t>講座鐘點費</a:t>
                      </a:r>
                      <a:endParaRPr lang="zh-TW" sz="2000" kern="15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ts val="2000"/>
                        </a:lnSpc>
                        <a:spcBef>
                          <a:spcPts val="0"/>
                        </a:spcBef>
                        <a:spcAft>
                          <a:spcPts val="0"/>
                        </a:spcAft>
                        <a:buClr>
                          <a:srgbClr val="000000"/>
                        </a:buClr>
                        <a:buSzTx/>
                        <a:buFont typeface="Wingdings" panose="05000000000000000000" pitchFamily="2" charset="2"/>
                        <a:buNone/>
                        <a:tabLst/>
                        <a:defRPr/>
                      </a:pPr>
                      <a:r>
                        <a:rPr lang="zh-TW" altLang="zh-TW" sz="1400" b="0" i="0" u="none" strike="noStrike" cap="none" dirty="0" smtClean="0">
                          <a:solidFill>
                            <a:srgbClr val="000000"/>
                          </a:solidFill>
                          <a:effectLst/>
                          <a:latin typeface="Arial"/>
                          <a:ea typeface="Arial"/>
                          <a:cs typeface="Arial"/>
                          <a:sym typeface="Arial"/>
                        </a:rPr>
                        <a:t>講座鐘點費：</a:t>
                      </a:r>
                    </a:p>
                    <a:p>
                      <a:pPr marL="0" lvl="0" indent="0">
                        <a:lnSpc>
                          <a:spcPts val="2000"/>
                        </a:lnSpc>
                        <a:spcAft>
                          <a:spcPts val="0"/>
                        </a:spcAft>
                        <a:buFont typeface="Wingdings" panose="05000000000000000000" pitchFamily="2" charset="2"/>
                        <a:buNone/>
                      </a:pPr>
                      <a:endParaRPr lang="en-US" altLang="zh-TW" sz="2000" kern="150" dirty="0" smtClean="0">
                        <a:effectLst/>
                        <a:latin typeface="Calibri" panose="020F0502020204030204" pitchFamily="34" charset="0"/>
                        <a:ea typeface="新細明體" panose="02020500000000000000" pitchFamily="18" charset="-120"/>
                        <a:cs typeface="Times New Roman" panose="02020603050405020304" pitchFamily="18" charset="0"/>
                      </a:endParaRPr>
                    </a:p>
                    <a:p>
                      <a:pPr marL="0" lvl="0" indent="0">
                        <a:lnSpc>
                          <a:spcPts val="2000"/>
                        </a:lnSpc>
                        <a:spcAft>
                          <a:spcPts val="0"/>
                        </a:spcAft>
                        <a:buFont typeface="Wingdings" panose="05000000000000000000" pitchFamily="2" charset="2"/>
                        <a:buNone/>
                      </a:pPr>
                      <a:endParaRPr lang="en-US" altLang="zh-TW" sz="2000" kern="150" dirty="0" smtClean="0">
                        <a:effectLst/>
                        <a:latin typeface="Calibri" panose="020F0502020204030204" pitchFamily="34" charset="0"/>
                        <a:ea typeface="新細明體" panose="02020500000000000000" pitchFamily="18" charset="-120"/>
                        <a:cs typeface="Times New Roman" panose="02020603050405020304" pitchFamily="18" charset="0"/>
                      </a:endParaRPr>
                    </a:p>
                    <a:p>
                      <a:pPr marL="0" lvl="0" indent="0">
                        <a:lnSpc>
                          <a:spcPts val="2000"/>
                        </a:lnSpc>
                        <a:spcAft>
                          <a:spcPts val="0"/>
                        </a:spcAft>
                        <a:buFont typeface="Wingdings" panose="05000000000000000000" pitchFamily="2" charset="2"/>
                        <a:buNone/>
                      </a:pPr>
                      <a:endParaRPr lang="en-US" altLang="zh-TW" sz="2000" kern="150" dirty="0" smtClean="0">
                        <a:effectLst/>
                        <a:latin typeface="Calibri" panose="020F0502020204030204" pitchFamily="34" charset="0"/>
                        <a:ea typeface="新細明體" panose="02020500000000000000" pitchFamily="18" charset="-120"/>
                        <a:cs typeface="Times New Roman" panose="02020603050405020304" pitchFamily="18" charset="0"/>
                      </a:endParaRPr>
                    </a:p>
                    <a:p>
                      <a:pPr>
                        <a:lnSpc>
                          <a:spcPts val="2000"/>
                        </a:lnSpc>
                      </a:pPr>
                      <a:endParaRPr lang="en-US" altLang="zh-TW" sz="1400" b="0" i="0" u="none" strike="noStrike" cap="none" dirty="0" smtClean="0">
                        <a:solidFill>
                          <a:srgbClr val="000000"/>
                        </a:solidFill>
                        <a:effectLst/>
                        <a:latin typeface="Arial"/>
                        <a:ea typeface="Arial"/>
                        <a:cs typeface="Arial"/>
                        <a:sym typeface="Arial"/>
                      </a:endParaRPr>
                    </a:p>
                    <a:p>
                      <a:pPr>
                        <a:lnSpc>
                          <a:spcPts val="2000"/>
                        </a:lnSpc>
                      </a:pPr>
                      <a:r>
                        <a:rPr lang="zh-TW" altLang="zh-TW" sz="1400" b="0" i="0" u="none" strike="noStrike" cap="none" dirty="0" smtClean="0">
                          <a:solidFill>
                            <a:srgbClr val="000000"/>
                          </a:solidFill>
                          <a:effectLst/>
                          <a:latin typeface="Arial"/>
                          <a:ea typeface="Arial"/>
                          <a:cs typeface="Arial"/>
                          <a:sym typeface="Arial"/>
                        </a:rPr>
                        <a:t>講座助理：</a:t>
                      </a:r>
                    </a:p>
                    <a:p>
                      <a:pPr lvl="0">
                        <a:lnSpc>
                          <a:spcPts val="2000"/>
                        </a:lnSpc>
                      </a:pPr>
                      <a:r>
                        <a:rPr lang="zh-TW" altLang="zh-TW" sz="1400" b="0" i="0" u="none" strike="noStrike" cap="none" dirty="0" smtClean="0">
                          <a:solidFill>
                            <a:srgbClr val="000000"/>
                          </a:solidFill>
                          <a:effectLst/>
                          <a:latin typeface="Arial"/>
                          <a:ea typeface="Arial"/>
                          <a:cs typeface="Arial"/>
                          <a:sym typeface="Arial"/>
                        </a:rPr>
                        <a:t>講座助理－協助教學並實際授課人員</a:t>
                      </a:r>
                      <a:r>
                        <a:rPr lang="en-US" altLang="zh-TW" sz="1400" b="0" i="0" u="none" strike="noStrike" cap="none" dirty="0" smtClean="0">
                          <a:solidFill>
                            <a:srgbClr val="000000"/>
                          </a:solidFill>
                          <a:effectLst/>
                          <a:latin typeface="Arial"/>
                          <a:ea typeface="Arial"/>
                          <a:cs typeface="Arial"/>
                          <a:sym typeface="Arial"/>
                        </a:rPr>
                        <a:t>(</a:t>
                      </a:r>
                      <a:r>
                        <a:rPr lang="zh-TW" altLang="zh-TW" sz="1400" b="0" i="0" u="none" strike="noStrike" cap="none" dirty="0" smtClean="0">
                          <a:solidFill>
                            <a:srgbClr val="000000"/>
                          </a:solidFill>
                          <a:effectLst/>
                          <a:latin typeface="Arial"/>
                          <a:ea typeface="Arial"/>
                          <a:cs typeface="Arial"/>
                          <a:sym typeface="Arial"/>
                        </a:rPr>
                        <a:t>無論校內或校外人員</a:t>
                      </a:r>
                      <a:r>
                        <a:rPr lang="en-US" altLang="zh-TW" sz="1400" b="0" i="0" u="none" strike="noStrike" cap="none" dirty="0" smtClean="0">
                          <a:solidFill>
                            <a:srgbClr val="000000"/>
                          </a:solidFill>
                          <a:effectLst/>
                          <a:latin typeface="Arial"/>
                          <a:ea typeface="Arial"/>
                          <a:cs typeface="Arial"/>
                          <a:sym typeface="Arial"/>
                        </a:rPr>
                        <a:t>)</a:t>
                      </a:r>
                      <a:r>
                        <a:rPr lang="zh-TW" altLang="zh-TW" sz="1400" b="0" i="0" u="none" strike="noStrike" cap="none" dirty="0" smtClean="0">
                          <a:solidFill>
                            <a:srgbClr val="000000"/>
                          </a:solidFill>
                          <a:effectLst/>
                          <a:latin typeface="Arial"/>
                          <a:ea typeface="Arial"/>
                          <a:cs typeface="Arial"/>
                          <a:sym typeface="Arial"/>
                        </a:rPr>
                        <a:t>，按同一課程講座鐘點</a:t>
                      </a:r>
                      <a:r>
                        <a:rPr lang="en-US" altLang="zh-TW" sz="1400" b="0" i="0" u="none" strike="noStrike" cap="none" dirty="0" smtClean="0">
                          <a:solidFill>
                            <a:srgbClr val="000000"/>
                          </a:solidFill>
                          <a:effectLst/>
                          <a:latin typeface="Arial"/>
                          <a:ea typeface="Arial"/>
                          <a:cs typeface="Arial"/>
                          <a:sym typeface="Arial"/>
                        </a:rPr>
                        <a:t>1/2</a:t>
                      </a:r>
                      <a:r>
                        <a:rPr lang="zh-TW" altLang="zh-TW" sz="1400" b="0" i="0" u="none" strike="noStrike" cap="none" dirty="0" smtClean="0">
                          <a:solidFill>
                            <a:srgbClr val="000000"/>
                          </a:solidFill>
                          <a:effectLst/>
                          <a:latin typeface="Arial"/>
                          <a:ea typeface="Arial"/>
                          <a:cs typeface="Arial"/>
                          <a:sym typeface="Arial"/>
                        </a:rPr>
                        <a:t>支給。</a:t>
                      </a:r>
                    </a:p>
                    <a:p>
                      <a:pPr lvl="0">
                        <a:lnSpc>
                          <a:spcPts val="2000"/>
                        </a:lnSpc>
                      </a:pPr>
                      <a:r>
                        <a:rPr lang="zh-TW" altLang="zh-TW" sz="1400" b="0" i="0" u="none" strike="noStrike" cap="none" dirty="0" smtClean="0">
                          <a:solidFill>
                            <a:srgbClr val="000000"/>
                          </a:solidFill>
                          <a:effectLst/>
                          <a:latin typeface="Arial"/>
                          <a:ea typeface="Arial"/>
                          <a:cs typeface="Arial"/>
                          <a:sym typeface="Arial"/>
                        </a:rPr>
                        <a:t>本校在學學生擔任講座助理以工讀費方式支給。</a:t>
                      </a:r>
                    </a:p>
                    <a:p>
                      <a:pPr>
                        <a:lnSpc>
                          <a:spcPts val="2000"/>
                        </a:lnSpc>
                      </a:pPr>
                      <a:r>
                        <a:rPr lang="en-US" altLang="zh-TW" sz="1400" b="0" i="0" u="none" strike="noStrike" cap="none" dirty="0" smtClean="0">
                          <a:solidFill>
                            <a:srgbClr val="000000"/>
                          </a:solidFill>
                          <a:effectLst/>
                          <a:latin typeface="Arial"/>
                          <a:ea typeface="Arial"/>
                          <a:cs typeface="Arial"/>
                          <a:sym typeface="Arial"/>
                        </a:rPr>
                        <a:t>* </a:t>
                      </a:r>
                      <a:r>
                        <a:rPr lang="zh-TW" altLang="zh-TW" sz="1400" b="0" i="0" u="none" strike="noStrike" cap="none" dirty="0" smtClean="0">
                          <a:solidFill>
                            <a:srgbClr val="000000"/>
                          </a:solidFill>
                          <a:effectLst/>
                          <a:latin typeface="Arial"/>
                          <a:ea typeface="Arial"/>
                          <a:cs typeface="Arial"/>
                          <a:sym typeface="Arial"/>
                        </a:rPr>
                        <a:t>其餘事宜依行政院修訂之「講座鐘點費支給表」相關規定辦理。</a:t>
                      </a:r>
                      <a:endParaRPr lang="zh-TW" sz="2000" kern="15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tc>
                  <a:txBody>
                    <a:bodyPr/>
                    <a:lstStyle/>
                    <a:p>
                      <a:pPr marL="342900" marR="21590" lvl="0" indent="-342900">
                        <a:lnSpc>
                          <a:spcPts val="2000"/>
                        </a:lnSpc>
                        <a:spcAft>
                          <a:spcPts val="0"/>
                        </a:spcAft>
                        <a:buFont typeface="+mj-ea"/>
                        <a:buAutoNum type="ea1ChtPlain"/>
                        <a:tabLst>
                          <a:tab pos="288290" algn="l"/>
                        </a:tabLst>
                      </a:pPr>
                      <a:r>
                        <a:rPr lang="zh-TW" altLang="en-US" sz="1400" kern="150" dirty="0" smtClean="0">
                          <a:effectLst/>
                        </a:rPr>
                        <a:t>本校各單位辦理研習會、座談會或訓練進修，其實際授課人員，按本表支給鐘點費。</a:t>
                      </a:r>
                    </a:p>
                    <a:p>
                      <a:pPr marL="342900" marR="21590" lvl="0" indent="-342900">
                        <a:lnSpc>
                          <a:spcPts val="2000"/>
                        </a:lnSpc>
                        <a:spcAft>
                          <a:spcPts val="0"/>
                        </a:spcAft>
                        <a:buFont typeface="+mj-ea"/>
                        <a:buAutoNum type="ea1ChtPlain"/>
                        <a:tabLst>
                          <a:tab pos="288290" algn="l"/>
                        </a:tabLst>
                      </a:pPr>
                      <a:r>
                        <a:rPr lang="zh-TW" altLang="en-US" sz="1400" kern="150" dirty="0" smtClean="0">
                          <a:effectLst/>
                        </a:rPr>
                        <a:t>邀請國外專家學者來臺擔任講座之鐘點費支給數額，得由主辦機關衡酌國外專家學者國際聲譽、學術地位、課程內容及延聘難易程度等相關條件自行訂定。</a:t>
                      </a:r>
                    </a:p>
                    <a:p>
                      <a:pPr marL="342900" marR="21590" lvl="0" indent="-342900">
                        <a:lnSpc>
                          <a:spcPts val="2000"/>
                        </a:lnSpc>
                        <a:spcAft>
                          <a:spcPts val="0"/>
                        </a:spcAft>
                        <a:buFont typeface="+mj-ea"/>
                        <a:buAutoNum type="ea1ChtPlain"/>
                        <a:tabLst>
                          <a:tab pos="288290" algn="l"/>
                        </a:tabLst>
                      </a:pPr>
                      <a:r>
                        <a:rPr lang="zh-TW" altLang="en-US" sz="1400" kern="150" dirty="0" smtClean="0">
                          <a:effectLst/>
                        </a:rPr>
                        <a:t>授課時間每節為 </a:t>
                      </a:r>
                      <a:r>
                        <a:rPr lang="en-US" altLang="zh-TW" sz="1400" kern="150" dirty="0" smtClean="0">
                          <a:effectLst/>
                        </a:rPr>
                        <a:t>50 </a:t>
                      </a:r>
                      <a:r>
                        <a:rPr lang="zh-TW" altLang="en-US" sz="1400" kern="150" dirty="0" smtClean="0">
                          <a:effectLst/>
                        </a:rPr>
                        <a:t>分鐘；連續上課 </a:t>
                      </a:r>
                      <a:r>
                        <a:rPr lang="en-US" altLang="zh-TW" sz="1400" kern="150" dirty="0" smtClean="0">
                          <a:effectLst/>
                        </a:rPr>
                        <a:t>2 </a:t>
                      </a:r>
                      <a:r>
                        <a:rPr lang="zh-TW" altLang="en-US" sz="1400" kern="150" dirty="0" smtClean="0">
                          <a:effectLst/>
                        </a:rPr>
                        <a:t>節者為 </a:t>
                      </a:r>
                      <a:r>
                        <a:rPr lang="en-US" altLang="zh-TW" sz="1400" kern="150" dirty="0" smtClean="0">
                          <a:effectLst/>
                        </a:rPr>
                        <a:t>90 </a:t>
                      </a:r>
                      <a:r>
                        <a:rPr lang="zh-TW" altLang="en-US" sz="1400" kern="150" dirty="0" smtClean="0">
                          <a:effectLst/>
                        </a:rPr>
                        <a:t>分鐘。未滿者講座鐘點費應減半支給。</a:t>
                      </a:r>
                    </a:p>
                  </a:txBody>
                  <a:tcPr marL="68580" marR="68580" marT="0" marB="0"/>
                </a:tc>
                <a:extLst>
                  <a:ext uri="{0D108BD9-81ED-4DB2-BD59-A6C34878D82A}">
                    <a16:rowId xmlns:a16="http://schemas.microsoft.com/office/drawing/2014/main" val="1453549443"/>
                  </a:ext>
                </a:extLst>
              </a:tr>
            </a:tbl>
          </a:graphicData>
        </a:graphic>
      </p:graphicFrame>
      <p:graphicFrame>
        <p:nvGraphicFramePr>
          <p:cNvPr id="11" name="表格 10"/>
          <p:cNvGraphicFramePr>
            <a:graphicFrameLocks noGrp="1"/>
          </p:cNvGraphicFramePr>
          <p:nvPr>
            <p:extLst>
              <p:ext uri="{D42A27DB-BD31-4B8C-83A1-F6EECF244321}">
                <p14:modId xmlns:p14="http://schemas.microsoft.com/office/powerpoint/2010/main" val="4004666523"/>
              </p:ext>
            </p:extLst>
          </p:nvPr>
        </p:nvGraphicFramePr>
        <p:xfrm>
          <a:off x="1522288" y="2066887"/>
          <a:ext cx="2106930" cy="457200"/>
        </p:xfrm>
        <a:graphic>
          <a:graphicData uri="http://schemas.openxmlformats.org/drawingml/2006/table">
            <a:tbl>
              <a:tblPr firstRow="1" firstCol="1" bandRow="1">
                <a:tableStyleId>{F7466740-3404-4874-9BA1-9CC9F67756EB}</a:tableStyleId>
              </a:tblPr>
              <a:tblGrid>
                <a:gridCol w="471170">
                  <a:extLst>
                    <a:ext uri="{9D8B030D-6E8A-4147-A177-3AD203B41FA5}">
                      <a16:colId xmlns:a16="http://schemas.microsoft.com/office/drawing/2014/main" val="2209389203"/>
                    </a:ext>
                  </a:extLst>
                </a:gridCol>
                <a:gridCol w="1635760">
                  <a:extLst>
                    <a:ext uri="{9D8B030D-6E8A-4147-A177-3AD203B41FA5}">
                      <a16:colId xmlns:a16="http://schemas.microsoft.com/office/drawing/2014/main" val="3761225400"/>
                    </a:ext>
                  </a:extLst>
                </a:gridCol>
              </a:tblGrid>
              <a:tr h="0">
                <a:tc>
                  <a:txBody>
                    <a:bodyPr/>
                    <a:lstStyle/>
                    <a:p>
                      <a:pPr>
                        <a:lnSpc>
                          <a:spcPts val="1200"/>
                        </a:lnSpc>
                        <a:spcAft>
                          <a:spcPts val="0"/>
                        </a:spcAft>
                      </a:pPr>
                      <a:r>
                        <a:rPr lang="zh-TW" sz="1000" kern="100">
                          <a:effectLst/>
                        </a:rPr>
                        <a:t>區分</a:t>
                      </a:r>
                      <a:endParaRPr lang="zh-TW" sz="12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tc>
                  <a:txBody>
                    <a:bodyPr/>
                    <a:lstStyle/>
                    <a:p>
                      <a:pPr>
                        <a:lnSpc>
                          <a:spcPts val="1200"/>
                        </a:lnSpc>
                        <a:spcAft>
                          <a:spcPts val="0"/>
                        </a:spcAft>
                      </a:pPr>
                      <a:r>
                        <a:rPr lang="zh-TW" sz="1000" kern="100">
                          <a:effectLst/>
                        </a:rPr>
                        <a:t>支給上限</a:t>
                      </a:r>
                      <a:endParaRPr lang="zh-TW" sz="12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extLst>
                  <a:ext uri="{0D108BD9-81ED-4DB2-BD59-A6C34878D82A}">
                    <a16:rowId xmlns:a16="http://schemas.microsoft.com/office/drawing/2014/main" val="304379684"/>
                  </a:ext>
                </a:extLst>
              </a:tr>
              <a:tr h="0">
                <a:tc>
                  <a:txBody>
                    <a:bodyPr/>
                    <a:lstStyle/>
                    <a:p>
                      <a:pPr>
                        <a:lnSpc>
                          <a:spcPts val="1200"/>
                        </a:lnSpc>
                        <a:spcAft>
                          <a:spcPts val="0"/>
                        </a:spcAft>
                      </a:pPr>
                      <a:r>
                        <a:rPr lang="zh-TW" sz="1000" kern="100">
                          <a:effectLst/>
                        </a:rPr>
                        <a:t>外聘</a:t>
                      </a:r>
                      <a:endParaRPr lang="zh-TW" sz="12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tc>
                  <a:txBody>
                    <a:bodyPr/>
                    <a:lstStyle/>
                    <a:p>
                      <a:pPr>
                        <a:lnSpc>
                          <a:spcPts val="1200"/>
                        </a:lnSpc>
                        <a:spcAft>
                          <a:spcPts val="0"/>
                        </a:spcAft>
                      </a:pPr>
                      <a:r>
                        <a:rPr lang="zh-TW" sz="1000" kern="100">
                          <a:effectLst/>
                        </a:rPr>
                        <a:t>國內專家學者</a:t>
                      </a:r>
                      <a:r>
                        <a:rPr lang="en-US" sz="1000" kern="100">
                          <a:effectLst/>
                        </a:rPr>
                        <a:t>2,000</a:t>
                      </a:r>
                      <a:r>
                        <a:rPr lang="zh-TW" sz="1000" kern="100">
                          <a:effectLst/>
                        </a:rPr>
                        <a:t>元</a:t>
                      </a:r>
                      <a:endParaRPr lang="zh-TW" sz="12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extLst>
                  <a:ext uri="{0D108BD9-81ED-4DB2-BD59-A6C34878D82A}">
                    <a16:rowId xmlns:a16="http://schemas.microsoft.com/office/drawing/2014/main" val="4162473066"/>
                  </a:ext>
                </a:extLst>
              </a:tr>
              <a:tr h="0">
                <a:tc>
                  <a:txBody>
                    <a:bodyPr/>
                    <a:lstStyle/>
                    <a:p>
                      <a:pPr>
                        <a:lnSpc>
                          <a:spcPts val="1200"/>
                        </a:lnSpc>
                        <a:spcAft>
                          <a:spcPts val="0"/>
                        </a:spcAft>
                      </a:pPr>
                      <a:r>
                        <a:rPr lang="zh-TW" sz="1000" kern="100">
                          <a:effectLst/>
                        </a:rPr>
                        <a:t>內聘</a:t>
                      </a:r>
                      <a:endParaRPr lang="zh-TW" sz="12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tc>
                  <a:txBody>
                    <a:bodyPr/>
                    <a:lstStyle/>
                    <a:p>
                      <a:pPr>
                        <a:lnSpc>
                          <a:spcPts val="1200"/>
                        </a:lnSpc>
                        <a:spcAft>
                          <a:spcPts val="0"/>
                        </a:spcAft>
                      </a:pPr>
                      <a:r>
                        <a:rPr lang="zh-TW" sz="1000" kern="100" dirty="0">
                          <a:effectLst/>
                        </a:rPr>
                        <a:t>本校學校人員</a:t>
                      </a:r>
                      <a:r>
                        <a:rPr lang="en-US" sz="1000" kern="100" dirty="0">
                          <a:effectLst/>
                        </a:rPr>
                        <a:t>1,000</a:t>
                      </a:r>
                      <a:r>
                        <a:rPr lang="zh-TW" sz="1000" kern="100" dirty="0">
                          <a:effectLst/>
                        </a:rPr>
                        <a:t>元</a:t>
                      </a:r>
                      <a:endParaRPr lang="zh-TW" sz="12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extLst>
                  <a:ext uri="{0D108BD9-81ED-4DB2-BD59-A6C34878D82A}">
                    <a16:rowId xmlns:a16="http://schemas.microsoft.com/office/drawing/2014/main" val="3611650973"/>
                  </a:ext>
                </a:extLst>
              </a:tr>
            </a:tbl>
          </a:graphicData>
        </a:graphic>
      </p:graphicFrame>
      <p:pic>
        <p:nvPicPr>
          <p:cNvPr id="4" name="Picture 2" descr="國立臺灣戲曲學院"/>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290" y="174171"/>
            <a:ext cx="2207506" cy="585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512585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1212643019"/>
              </p:ext>
            </p:extLst>
          </p:nvPr>
        </p:nvGraphicFramePr>
        <p:xfrm>
          <a:off x="313578" y="147918"/>
          <a:ext cx="8315138" cy="4572000"/>
        </p:xfrm>
        <a:graphic>
          <a:graphicData uri="http://schemas.openxmlformats.org/drawingml/2006/table">
            <a:tbl>
              <a:tblPr firstRow="1" firstCol="1" bandRow="1">
                <a:tableStyleId>{F7466740-3404-4874-9BA1-9CC9F67756EB}</a:tableStyleId>
              </a:tblPr>
              <a:tblGrid>
                <a:gridCol w="1060450">
                  <a:extLst>
                    <a:ext uri="{9D8B030D-6E8A-4147-A177-3AD203B41FA5}">
                      <a16:colId xmlns:a16="http://schemas.microsoft.com/office/drawing/2014/main" val="3609324271"/>
                    </a:ext>
                  </a:extLst>
                </a:gridCol>
                <a:gridCol w="3731392">
                  <a:extLst>
                    <a:ext uri="{9D8B030D-6E8A-4147-A177-3AD203B41FA5}">
                      <a16:colId xmlns:a16="http://schemas.microsoft.com/office/drawing/2014/main" val="2849076056"/>
                    </a:ext>
                  </a:extLst>
                </a:gridCol>
                <a:gridCol w="3523296">
                  <a:extLst>
                    <a:ext uri="{9D8B030D-6E8A-4147-A177-3AD203B41FA5}">
                      <a16:colId xmlns:a16="http://schemas.microsoft.com/office/drawing/2014/main" val="223722026"/>
                    </a:ext>
                  </a:extLst>
                </a:gridCol>
              </a:tblGrid>
              <a:tr h="211144">
                <a:tc>
                  <a:txBody>
                    <a:bodyPr/>
                    <a:lstStyle/>
                    <a:p>
                      <a:pPr marL="304800">
                        <a:lnSpc>
                          <a:spcPts val="2000"/>
                        </a:lnSpc>
                        <a:spcAft>
                          <a:spcPts val="0"/>
                        </a:spcAft>
                      </a:pPr>
                      <a:r>
                        <a:rPr lang="zh-TW" sz="2000" kern="150" dirty="0">
                          <a:effectLst/>
                          <a:latin typeface="標楷體" panose="03000509000000000000" pitchFamily="65" charset="-120"/>
                          <a:ea typeface="Adobe 繁黑體 Std B"/>
                        </a:rPr>
                        <a:t>項目</a:t>
                      </a:r>
                      <a:endParaRPr lang="zh-TW" sz="2000" kern="150" dirty="0">
                        <a:effectLst/>
                        <a:latin typeface="標楷體" panose="03000509000000000000" pitchFamily="65" charset="-120"/>
                        <a:ea typeface="Adobe 繁黑體 Std B"/>
                        <a:cs typeface="Times New Roman" panose="02020603050405020304" pitchFamily="18" charset="0"/>
                      </a:endParaRPr>
                    </a:p>
                  </a:txBody>
                  <a:tcPr marL="68580" marR="68580" marT="0" marB="0"/>
                </a:tc>
                <a:tc>
                  <a:txBody>
                    <a:bodyPr/>
                    <a:lstStyle/>
                    <a:p>
                      <a:pPr marL="304800">
                        <a:lnSpc>
                          <a:spcPts val="2000"/>
                        </a:lnSpc>
                        <a:spcAft>
                          <a:spcPts val="0"/>
                        </a:spcAft>
                      </a:pPr>
                      <a:r>
                        <a:rPr lang="zh-TW" sz="2000" kern="150" dirty="0">
                          <a:effectLst/>
                          <a:latin typeface="標楷體" panose="03000509000000000000" pitchFamily="65" charset="-120"/>
                          <a:ea typeface="Adobe 繁黑體 Std B"/>
                        </a:rPr>
                        <a:t>定義</a:t>
                      </a:r>
                      <a:r>
                        <a:rPr lang="en-US" sz="2000" kern="150" dirty="0">
                          <a:effectLst/>
                          <a:latin typeface="標楷體" panose="03000509000000000000" pitchFamily="65" charset="-120"/>
                          <a:ea typeface="Adobe 繁黑體 Std B"/>
                        </a:rPr>
                        <a:t>/</a:t>
                      </a:r>
                      <a:r>
                        <a:rPr lang="zh-TW" sz="2000" kern="150" dirty="0">
                          <a:effectLst/>
                          <a:latin typeface="標楷體" panose="03000509000000000000" pitchFamily="65" charset="-120"/>
                          <a:ea typeface="Adobe 繁黑體 Std B"/>
                        </a:rPr>
                        <a:t>編列基準</a:t>
                      </a:r>
                      <a:endParaRPr lang="zh-TW" sz="2000" kern="150" dirty="0">
                        <a:effectLst/>
                        <a:latin typeface="標楷體" panose="03000509000000000000" pitchFamily="65" charset="-120"/>
                        <a:ea typeface="Adobe 繁黑體 Std B"/>
                        <a:cs typeface="Times New Roman" panose="02020603050405020304" pitchFamily="18" charset="0"/>
                      </a:endParaRPr>
                    </a:p>
                  </a:txBody>
                  <a:tcPr marL="68580" marR="68580" marT="0" marB="0"/>
                </a:tc>
                <a:tc>
                  <a:txBody>
                    <a:bodyPr/>
                    <a:lstStyle/>
                    <a:p>
                      <a:pPr marL="304800">
                        <a:lnSpc>
                          <a:spcPts val="2000"/>
                        </a:lnSpc>
                        <a:spcAft>
                          <a:spcPts val="0"/>
                        </a:spcAft>
                      </a:pPr>
                      <a:r>
                        <a:rPr lang="zh-TW" sz="2000" kern="150" dirty="0">
                          <a:effectLst/>
                          <a:latin typeface="標楷體" panose="03000509000000000000" pitchFamily="65" charset="-120"/>
                          <a:ea typeface="Adobe 繁黑體 Std B"/>
                        </a:rPr>
                        <a:t>支用說明</a:t>
                      </a:r>
                      <a:endParaRPr lang="zh-TW" sz="2000" kern="150" dirty="0">
                        <a:effectLst/>
                        <a:latin typeface="標楷體" panose="03000509000000000000" pitchFamily="65" charset="-120"/>
                        <a:ea typeface="Adobe 繁黑體 Std B"/>
                        <a:cs typeface="Times New Roman" panose="02020603050405020304" pitchFamily="18" charset="0"/>
                      </a:endParaRPr>
                    </a:p>
                  </a:txBody>
                  <a:tcPr marL="68580" marR="68580" marT="0" marB="0"/>
                </a:tc>
                <a:extLst>
                  <a:ext uri="{0D108BD9-81ED-4DB2-BD59-A6C34878D82A}">
                    <a16:rowId xmlns:a16="http://schemas.microsoft.com/office/drawing/2014/main" val="1056467561"/>
                  </a:ext>
                </a:extLst>
              </a:tr>
              <a:tr h="3302746">
                <a:tc>
                  <a:txBody>
                    <a:bodyPr/>
                    <a:lstStyle/>
                    <a:p>
                      <a:pPr marL="304800">
                        <a:lnSpc>
                          <a:spcPts val="2000"/>
                        </a:lnSpc>
                        <a:spcAft>
                          <a:spcPts val="0"/>
                        </a:spcAft>
                      </a:pPr>
                      <a:r>
                        <a:rPr lang="zh-TW" altLang="zh-TW" sz="1400" b="0" i="0" u="none" strike="noStrike" cap="none" dirty="0" smtClean="0">
                          <a:solidFill>
                            <a:srgbClr val="000000"/>
                          </a:solidFill>
                          <a:effectLst/>
                          <a:latin typeface="Arial"/>
                          <a:ea typeface="Arial"/>
                          <a:cs typeface="Arial"/>
                          <a:sym typeface="Arial"/>
                        </a:rPr>
                        <a:t>活動鐘點費</a:t>
                      </a:r>
                      <a:endParaRPr lang="zh-TW" sz="2000" kern="15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tc>
                  <a:txBody>
                    <a:bodyPr/>
                    <a:lstStyle/>
                    <a:p>
                      <a:pPr marL="0" marR="0" lvl="0" indent="0" algn="l" defTabSz="914400" rtl="0" eaLnBrk="1" fontAlgn="auto" latinLnBrk="0" hangingPunct="1">
                        <a:lnSpc>
                          <a:spcPts val="2000"/>
                        </a:lnSpc>
                        <a:spcBef>
                          <a:spcPts val="0"/>
                        </a:spcBef>
                        <a:spcAft>
                          <a:spcPts val="0"/>
                        </a:spcAft>
                        <a:buClr>
                          <a:srgbClr val="000000"/>
                        </a:buClr>
                        <a:buSzTx/>
                        <a:buFont typeface="Wingdings" panose="05000000000000000000" pitchFamily="2" charset="2"/>
                        <a:buNone/>
                        <a:tabLst/>
                        <a:defRPr/>
                      </a:pPr>
                      <a:endParaRPr lang="zh-TW" sz="2000" kern="15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tc>
                  <a:txBody>
                    <a:bodyPr/>
                    <a:lstStyle/>
                    <a:p>
                      <a:pPr marL="342900" marR="21590" lvl="0" indent="-342900">
                        <a:lnSpc>
                          <a:spcPts val="2000"/>
                        </a:lnSpc>
                        <a:spcAft>
                          <a:spcPts val="0"/>
                        </a:spcAft>
                        <a:buFont typeface="+mj-ea"/>
                        <a:buAutoNum type="ea1ChtPlain"/>
                        <a:tabLst>
                          <a:tab pos="288290" algn="l"/>
                        </a:tabLst>
                      </a:pPr>
                      <a:r>
                        <a:rPr lang="zh-TW" altLang="en-US" sz="1400" kern="150" dirty="0" smtClean="0">
                          <a:effectLst/>
                        </a:rPr>
                        <a:t>執行本計畫之藝術推廣</a:t>
                      </a:r>
                      <a:r>
                        <a:rPr lang="en-US" altLang="zh-TW" sz="1400" kern="150" dirty="0" smtClean="0">
                          <a:effectLst/>
                        </a:rPr>
                        <a:t>(</a:t>
                      </a:r>
                      <a:r>
                        <a:rPr lang="zh-TW" altLang="en-US" sz="1400" kern="150" dirty="0" smtClean="0">
                          <a:effectLst/>
                        </a:rPr>
                        <a:t>藝術深耕、營隊活動、扶老攜幼等</a:t>
                      </a:r>
                      <a:r>
                        <a:rPr lang="en-US" altLang="zh-TW" sz="1400" kern="150" dirty="0" smtClean="0">
                          <a:effectLst/>
                        </a:rPr>
                        <a:t>)</a:t>
                      </a:r>
                      <a:r>
                        <a:rPr lang="zh-TW" altLang="en-US" sz="1400" kern="150" dirty="0" smtClean="0">
                          <a:effectLst/>
                        </a:rPr>
                        <a:t>活動外聘講師每節</a:t>
                      </a:r>
                      <a:r>
                        <a:rPr lang="en-US" altLang="zh-TW" sz="1400" kern="150" dirty="0" smtClean="0">
                          <a:effectLst/>
                        </a:rPr>
                        <a:t>800</a:t>
                      </a:r>
                      <a:r>
                        <a:rPr lang="zh-TW" altLang="en-US" sz="1400" kern="150" dirty="0" smtClean="0">
                          <a:effectLst/>
                        </a:rPr>
                        <a:t>元。</a:t>
                      </a:r>
                    </a:p>
                    <a:p>
                      <a:pPr marL="342900" marR="21590" lvl="0" indent="-342900">
                        <a:lnSpc>
                          <a:spcPts val="2000"/>
                        </a:lnSpc>
                        <a:spcAft>
                          <a:spcPts val="0"/>
                        </a:spcAft>
                        <a:buFont typeface="+mj-ea"/>
                        <a:buAutoNum type="ea1ChtPlain"/>
                        <a:tabLst>
                          <a:tab pos="288290" algn="l"/>
                        </a:tabLst>
                      </a:pPr>
                      <a:r>
                        <a:rPr lang="zh-TW" altLang="en-US" sz="1400" kern="150" dirty="0" smtClean="0">
                          <a:effectLst/>
                        </a:rPr>
                        <a:t>授課時間每節為 </a:t>
                      </a:r>
                      <a:r>
                        <a:rPr lang="en-US" altLang="zh-TW" sz="1400" kern="150" dirty="0" smtClean="0">
                          <a:effectLst/>
                        </a:rPr>
                        <a:t>50 </a:t>
                      </a:r>
                      <a:r>
                        <a:rPr lang="zh-TW" altLang="en-US" sz="1400" kern="150" dirty="0" smtClean="0">
                          <a:effectLst/>
                        </a:rPr>
                        <a:t>分鐘；連續上課 </a:t>
                      </a:r>
                      <a:r>
                        <a:rPr lang="en-US" altLang="zh-TW" sz="1400" kern="150" dirty="0" smtClean="0">
                          <a:effectLst/>
                        </a:rPr>
                        <a:t>2 </a:t>
                      </a:r>
                      <a:r>
                        <a:rPr lang="zh-TW" altLang="en-US" sz="1400" kern="150" dirty="0" smtClean="0">
                          <a:effectLst/>
                        </a:rPr>
                        <a:t>節者為 </a:t>
                      </a:r>
                      <a:r>
                        <a:rPr lang="en-US" altLang="zh-TW" sz="1400" kern="150" dirty="0" smtClean="0">
                          <a:effectLst/>
                        </a:rPr>
                        <a:t>90 </a:t>
                      </a:r>
                      <a:r>
                        <a:rPr lang="zh-TW" altLang="en-US" sz="1400" kern="150" dirty="0" smtClean="0">
                          <a:effectLst/>
                        </a:rPr>
                        <a:t>分鐘。未滿者講座鐘點費應減半支給。</a:t>
                      </a:r>
                    </a:p>
                  </a:txBody>
                  <a:tcPr marL="68580" marR="68580" marT="0" marB="0"/>
                </a:tc>
                <a:extLst>
                  <a:ext uri="{0D108BD9-81ED-4DB2-BD59-A6C34878D82A}">
                    <a16:rowId xmlns:a16="http://schemas.microsoft.com/office/drawing/2014/main" val="1453549443"/>
                  </a:ext>
                </a:extLst>
              </a:tr>
              <a:tr h="1015254">
                <a:tc>
                  <a:txBody>
                    <a:bodyPr/>
                    <a:lstStyle/>
                    <a:p>
                      <a:pPr marL="304800">
                        <a:lnSpc>
                          <a:spcPts val="2000"/>
                        </a:lnSpc>
                        <a:spcAft>
                          <a:spcPts val="0"/>
                        </a:spcAft>
                      </a:pPr>
                      <a:r>
                        <a:rPr lang="zh-TW" sz="1400" kern="150" dirty="0">
                          <a:effectLst/>
                          <a:latin typeface="Calibri" panose="020F0502020204030204" pitchFamily="34" charset="0"/>
                          <a:ea typeface="Adobe 繁黑體 Std B"/>
                          <a:cs typeface="Times New Roman" panose="02020603050405020304" pitchFamily="18" charset="0"/>
                        </a:rPr>
                        <a:t>排練鐘點費</a:t>
                      </a:r>
                      <a:endParaRPr lang="zh-TW" sz="2000" kern="150" dirty="0">
                        <a:effectLst/>
                        <a:latin typeface="Calibri" panose="020F0502020204030204" pitchFamily="34" charset="0"/>
                        <a:ea typeface="Adobe 繁黑體 Std B"/>
                        <a:cs typeface="Times New Roman" panose="02020603050405020304" pitchFamily="18" charset="0"/>
                      </a:endParaRPr>
                    </a:p>
                  </a:txBody>
                  <a:tcPr marL="68580" marR="68580" marT="0" marB="0"/>
                </a:tc>
                <a:tc>
                  <a:txBody>
                    <a:bodyPr/>
                    <a:lstStyle/>
                    <a:p>
                      <a:pPr>
                        <a:lnSpc>
                          <a:spcPts val="2000"/>
                        </a:lnSpc>
                        <a:spcAft>
                          <a:spcPts val="0"/>
                        </a:spcAft>
                      </a:pPr>
                      <a:r>
                        <a:rPr lang="zh-TW" sz="1400" kern="100" dirty="0">
                          <a:effectLst/>
                          <a:latin typeface="Calibri" panose="020F0502020204030204" pitchFamily="34" charset="0"/>
                          <a:ea typeface="Adobe 繁黑體 Std B"/>
                          <a:cs typeface="Times New Roman" panose="02020603050405020304" pitchFamily="18" charset="0"/>
                        </a:rPr>
                        <a:t>本校學校人員專任人員依實際職級支給。</a:t>
                      </a:r>
                      <a:endParaRPr lang="zh-TW" sz="2000" kern="100" dirty="0">
                        <a:effectLst/>
                        <a:latin typeface="Calibri" panose="020F0502020204030204" pitchFamily="34" charset="0"/>
                        <a:ea typeface="Adobe 繁黑體 Std B"/>
                        <a:cs typeface="Times New Roman" panose="02020603050405020304" pitchFamily="18" charset="0"/>
                      </a:endParaRPr>
                    </a:p>
                  </a:txBody>
                  <a:tcPr marL="68580" marR="68580" marT="0" marB="0"/>
                </a:tc>
                <a:tc>
                  <a:txBody>
                    <a:bodyPr/>
                    <a:lstStyle/>
                    <a:p>
                      <a:pPr marL="342900" lvl="0" indent="-342900">
                        <a:lnSpc>
                          <a:spcPts val="2000"/>
                        </a:lnSpc>
                        <a:spcAft>
                          <a:spcPts val="0"/>
                        </a:spcAft>
                        <a:buFont typeface="Wingdings" panose="05000000000000000000" pitchFamily="2" charset="2"/>
                        <a:buChar char=""/>
                      </a:pPr>
                      <a:r>
                        <a:rPr lang="zh-TW" sz="1400" kern="150" dirty="0">
                          <a:effectLst/>
                          <a:latin typeface="Calibri" panose="020F0502020204030204" pitchFamily="34" charset="0"/>
                          <a:ea typeface="Adobe 繁黑體 Std B"/>
                          <a:cs typeface="Times New Roman" panose="02020603050405020304" pitchFamily="18" charset="0"/>
                        </a:rPr>
                        <a:t>因應演出及活動需求教師於課餘時間進行排練，得支領排練鐘點費，</a:t>
                      </a:r>
                      <a:r>
                        <a:rPr lang="zh-TW" sz="1400" u="sng" kern="150" dirty="0">
                          <a:solidFill>
                            <a:srgbClr val="C00000"/>
                          </a:solidFill>
                          <a:effectLst>
                            <a:outerShdw blurRad="38100" dist="38100" dir="2700000" algn="tl">
                              <a:srgbClr val="000000">
                                <a:alpha val="43137"/>
                              </a:srgbClr>
                            </a:outerShdw>
                          </a:effectLst>
                          <a:latin typeface="Calibri" panose="020F0502020204030204" pitchFamily="34" charset="0"/>
                          <a:ea typeface="Adobe 繁黑體 Std B"/>
                          <a:cs typeface="Times New Roman" panose="02020603050405020304" pitchFamily="18" charset="0"/>
                        </a:rPr>
                        <a:t>惟僅主排指導老師</a:t>
                      </a:r>
                      <a:r>
                        <a:rPr lang="en-US" sz="1400" u="sng" kern="150" dirty="0">
                          <a:solidFill>
                            <a:srgbClr val="C00000"/>
                          </a:solidFill>
                          <a:effectLst>
                            <a:outerShdw blurRad="38100" dist="38100" dir="2700000" algn="tl">
                              <a:srgbClr val="000000">
                                <a:alpha val="43137"/>
                              </a:srgbClr>
                            </a:outerShdw>
                          </a:effectLst>
                          <a:latin typeface="Calibri" panose="020F0502020204030204" pitchFamily="34" charset="0"/>
                          <a:ea typeface="Adobe 繁黑體 Std B"/>
                          <a:cs typeface="Times New Roman" panose="02020603050405020304" pitchFamily="18" charset="0"/>
                        </a:rPr>
                        <a:t>1</a:t>
                      </a:r>
                      <a:r>
                        <a:rPr lang="zh-TW" sz="1400" u="sng" kern="150" dirty="0">
                          <a:solidFill>
                            <a:srgbClr val="C00000"/>
                          </a:solidFill>
                          <a:effectLst>
                            <a:outerShdw blurRad="38100" dist="38100" dir="2700000" algn="tl">
                              <a:srgbClr val="000000">
                                <a:alpha val="43137"/>
                              </a:srgbClr>
                            </a:outerShdw>
                          </a:effectLst>
                          <a:latin typeface="Calibri" panose="020F0502020204030204" pitchFamily="34" charset="0"/>
                          <a:ea typeface="Adobe 繁黑體 Std B"/>
                          <a:cs typeface="Times New Roman" panose="02020603050405020304" pitchFamily="18" charset="0"/>
                        </a:rPr>
                        <a:t>人支領為限。</a:t>
                      </a:r>
                      <a:endParaRPr lang="zh-TW" sz="2000" u="sng" kern="150" dirty="0">
                        <a:solidFill>
                          <a:srgbClr val="C00000"/>
                        </a:solidFill>
                        <a:effectLst>
                          <a:outerShdw blurRad="38100" dist="38100" dir="2700000" algn="tl">
                            <a:srgbClr val="000000">
                              <a:alpha val="43137"/>
                            </a:srgbClr>
                          </a:outerShdw>
                        </a:effectLst>
                        <a:latin typeface="Calibri" panose="020F0502020204030204" pitchFamily="34" charset="0"/>
                        <a:ea typeface="Adobe 繁黑體 Std B"/>
                        <a:cs typeface="Times New Roman" panose="02020603050405020304" pitchFamily="18" charset="0"/>
                      </a:endParaRPr>
                    </a:p>
                  </a:txBody>
                  <a:tcPr marL="68580" marR="68580" marT="0" marB="0"/>
                </a:tc>
                <a:extLst>
                  <a:ext uri="{0D108BD9-81ED-4DB2-BD59-A6C34878D82A}">
                    <a16:rowId xmlns:a16="http://schemas.microsoft.com/office/drawing/2014/main" val="3387564190"/>
                  </a:ext>
                </a:extLst>
              </a:tr>
            </a:tbl>
          </a:graphicData>
        </a:graphic>
      </p:graphicFrame>
      <p:graphicFrame>
        <p:nvGraphicFramePr>
          <p:cNvPr id="5" name="表格 4"/>
          <p:cNvGraphicFramePr>
            <a:graphicFrameLocks noGrp="1"/>
          </p:cNvGraphicFramePr>
          <p:nvPr>
            <p:extLst>
              <p:ext uri="{D42A27DB-BD31-4B8C-83A1-F6EECF244321}">
                <p14:modId xmlns:p14="http://schemas.microsoft.com/office/powerpoint/2010/main" val="519618629"/>
              </p:ext>
            </p:extLst>
          </p:nvPr>
        </p:nvGraphicFramePr>
        <p:xfrm>
          <a:off x="1635947" y="583080"/>
          <a:ext cx="3265507" cy="2794000"/>
        </p:xfrm>
        <a:graphic>
          <a:graphicData uri="http://schemas.openxmlformats.org/drawingml/2006/table">
            <a:tbl>
              <a:tblPr firstRow="1" firstCol="1" bandRow="1">
                <a:tableStyleId>{F7466740-3404-4874-9BA1-9CC9F67756EB}</a:tableStyleId>
              </a:tblPr>
              <a:tblGrid>
                <a:gridCol w="1008784">
                  <a:extLst>
                    <a:ext uri="{9D8B030D-6E8A-4147-A177-3AD203B41FA5}">
                      <a16:colId xmlns:a16="http://schemas.microsoft.com/office/drawing/2014/main" val="3527036927"/>
                    </a:ext>
                  </a:extLst>
                </a:gridCol>
                <a:gridCol w="2256723">
                  <a:extLst>
                    <a:ext uri="{9D8B030D-6E8A-4147-A177-3AD203B41FA5}">
                      <a16:colId xmlns:a16="http://schemas.microsoft.com/office/drawing/2014/main" val="1439207367"/>
                    </a:ext>
                  </a:extLst>
                </a:gridCol>
              </a:tblGrid>
              <a:tr h="187434">
                <a:tc>
                  <a:txBody>
                    <a:bodyPr/>
                    <a:lstStyle/>
                    <a:p>
                      <a:pPr>
                        <a:lnSpc>
                          <a:spcPts val="2000"/>
                        </a:lnSpc>
                        <a:spcAft>
                          <a:spcPts val="0"/>
                        </a:spcAft>
                      </a:pPr>
                      <a:r>
                        <a:rPr lang="zh-TW" sz="1600" kern="100">
                          <a:effectLst/>
                        </a:rPr>
                        <a:t>區分</a:t>
                      </a:r>
                      <a:endParaRPr lang="zh-TW" sz="24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tc>
                  <a:txBody>
                    <a:bodyPr/>
                    <a:lstStyle/>
                    <a:p>
                      <a:pPr>
                        <a:lnSpc>
                          <a:spcPts val="2000"/>
                        </a:lnSpc>
                        <a:spcAft>
                          <a:spcPts val="0"/>
                        </a:spcAft>
                      </a:pPr>
                      <a:r>
                        <a:rPr lang="zh-TW" sz="1600" kern="100">
                          <a:effectLst/>
                        </a:rPr>
                        <a:t>支給上限</a:t>
                      </a:r>
                      <a:endParaRPr lang="zh-TW" sz="24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extLst>
                  <a:ext uri="{0D108BD9-81ED-4DB2-BD59-A6C34878D82A}">
                    <a16:rowId xmlns:a16="http://schemas.microsoft.com/office/drawing/2014/main" val="3821288642"/>
                  </a:ext>
                </a:extLst>
              </a:tr>
              <a:tr h="187434">
                <a:tc>
                  <a:txBody>
                    <a:bodyPr/>
                    <a:lstStyle/>
                    <a:p>
                      <a:pPr>
                        <a:lnSpc>
                          <a:spcPts val="2000"/>
                        </a:lnSpc>
                        <a:spcAft>
                          <a:spcPts val="0"/>
                        </a:spcAft>
                      </a:pPr>
                      <a:r>
                        <a:rPr lang="zh-TW" sz="1600" kern="100">
                          <a:effectLst/>
                        </a:rPr>
                        <a:t>外聘講師</a:t>
                      </a:r>
                      <a:endParaRPr lang="zh-TW" sz="24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tc>
                  <a:txBody>
                    <a:bodyPr/>
                    <a:lstStyle/>
                    <a:p>
                      <a:pPr>
                        <a:lnSpc>
                          <a:spcPts val="2000"/>
                        </a:lnSpc>
                        <a:spcAft>
                          <a:spcPts val="0"/>
                        </a:spcAft>
                      </a:pPr>
                      <a:r>
                        <a:rPr lang="zh-TW" sz="1600" kern="100">
                          <a:effectLst/>
                        </a:rPr>
                        <a:t>外聘</a:t>
                      </a:r>
                      <a:r>
                        <a:rPr lang="en-US" sz="1600" kern="100">
                          <a:effectLst/>
                        </a:rPr>
                        <a:t>800</a:t>
                      </a:r>
                      <a:r>
                        <a:rPr lang="zh-TW" sz="1600" kern="100">
                          <a:effectLst/>
                        </a:rPr>
                        <a:t>元</a:t>
                      </a:r>
                      <a:r>
                        <a:rPr lang="en-US" sz="1600" kern="100">
                          <a:effectLst/>
                        </a:rPr>
                        <a:t>/</a:t>
                      </a:r>
                      <a:r>
                        <a:rPr lang="zh-TW" sz="1600" kern="100">
                          <a:effectLst/>
                        </a:rPr>
                        <a:t>每節</a:t>
                      </a:r>
                      <a:endParaRPr lang="zh-TW" sz="24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extLst>
                  <a:ext uri="{0D108BD9-81ED-4DB2-BD59-A6C34878D82A}">
                    <a16:rowId xmlns:a16="http://schemas.microsoft.com/office/drawing/2014/main" val="2034243592"/>
                  </a:ext>
                </a:extLst>
              </a:tr>
              <a:tr h="374868">
                <a:tc>
                  <a:txBody>
                    <a:bodyPr/>
                    <a:lstStyle/>
                    <a:p>
                      <a:pPr>
                        <a:lnSpc>
                          <a:spcPts val="2000"/>
                        </a:lnSpc>
                        <a:spcAft>
                          <a:spcPts val="0"/>
                        </a:spcAft>
                      </a:pPr>
                      <a:r>
                        <a:rPr lang="zh-TW" sz="1600" kern="100">
                          <a:effectLst/>
                        </a:rPr>
                        <a:t>內聘講師</a:t>
                      </a:r>
                      <a:endParaRPr lang="zh-TW" sz="24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tc>
                  <a:txBody>
                    <a:bodyPr/>
                    <a:lstStyle/>
                    <a:p>
                      <a:pPr>
                        <a:lnSpc>
                          <a:spcPts val="2000"/>
                        </a:lnSpc>
                        <a:spcAft>
                          <a:spcPts val="0"/>
                        </a:spcAft>
                      </a:pPr>
                      <a:r>
                        <a:rPr lang="zh-TW" sz="1600" kern="100">
                          <a:effectLst/>
                        </a:rPr>
                        <a:t>本校學校人員專任人員依實際職級支給；</a:t>
                      </a:r>
                      <a:endParaRPr lang="zh-TW" sz="24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extLst>
                  <a:ext uri="{0D108BD9-81ED-4DB2-BD59-A6C34878D82A}">
                    <a16:rowId xmlns:a16="http://schemas.microsoft.com/office/drawing/2014/main" val="3421057074"/>
                  </a:ext>
                </a:extLst>
              </a:tr>
              <a:tr h="1499471">
                <a:tc>
                  <a:txBody>
                    <a:bodyPr/>
                    <a:lstStyle/>
                    <a:p>
                      <a:pPr>
                        <a:lnSpc>
                          <a:spcPts val="2000"/>
                        </a:lnSpc>
                        <a:spcAft>
                          <a:spcPts val="0"/>
                        </a:spcAft>
                      </a:pPr>
                      <a:r>
                        <a:rPr lang="zh-TW" sz="1600" kern="100">
                          <a:effectLst/>
                        </a:rPr>
                        <a:t>課程助教</a:t>
                      </a:r>
                      <a:endParaRPr lang="zh-TW" sz="2400" kern="10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tc>
                  <a:txBody>
                    <a:bodyPr/>
                    <a:lstStyle/>
                    <a:p>
                      <a:pPr marL="342900" lvl="0" indent="-342900">
                        <a:lnSpc>
                          <a:spcPts val="2000"/>
                        </a:lnSpc>
                        <a:spcAft>
                          <a:spcPts val="0"/>
                        </a:spcAft>
                        <a:buFont typeface="Wingdings" panose="05000000000000000000" pitchFamily="2" charset="2"/>
                        <a:buChar char=""/>
                      </a:pPr>
                      <a:r>
                        <a:rPr lang="zh-TW" sz="1600" kern="150" dirty="0">
                          <a:effectLst/>
                        </a:rPr>
                        <a:t>協助教學並實際授課人員</a:t>
                      </a:r>
                      <a:r>
                        <a:rPr lang="en-US" sz="1600" kern="150" dirty="0">
                          <a:effectLst/>
                        </a:rPr>
                        <a:t>(</a:t>
                      </a:r>
                      <a:r>
                        <a:rPr lang="zh-TW" sz="1600" kern="150" dirty="0">
                          <a:effectLst/>
                        </a:rPr>
                        <a:t>無論校內或校外人員</a:t>
                      </a:r>
                      <a:r>
                        <a:rPr lang="en-US" sz="1600" kern="150" dirty="0">
                          <a:effectLst/>
                        </a:rPr>
                        <a:t>)</a:t>
                      </a:r>
                      <a:r>
                        <a:rPr lang="zh-TW" sz="1600" kern="150" dirty="0">
                          <a:effectLst/>
                        </a:rPr>
                        <a:t>，按同一課程鐘點</a:t>
                      </a:r>
                      <a:r>
                        <a:rPr lang="en-US" sz="1600" kern="150" dirty="0">
                          <a:effectLst/>
                        </a:rPr>
                        <a:t>1/2</a:t>
                      </a:r>
                      <a:r>
                        <a:rPr lang="zh-TW" sz="1600" kern="150" dirty="0">
                          <a:effectLst/>
                        </a:rPr>
                        <a:t>支給。</a:t>
                      </a:r>
                      <a:endParaRPr lang="zh-TW" sz="2400" kern="150" dirty="0">
                        <a:effectLst/>
                      </a:endParaRPr>
                    </a:p>
                    <a:p>
                      <a:pPr marL="342900" lvl="0" indent="-342900">
                        <a:lnSpc>
                          <a:spcPts val="2000"/>
                        </a:lnSpc>
                        <a:spcAft>
                          <a:spcPts val="0"/>
                        </a:spcAft>
                        <a:buFont typeface="Wingdings" panose="05000000000000000000" pitchFamily="2" charset="2"/>
                        <a:buChar char=""/>
                      </a:pPr>
                      <a:r>
                        <a:rPr lang="zh-TW" sz="1600" kern="150" dirty="0">
                          <a:effectLst/>
                        </a:rPr>
                        <a:t>本校在學學生擔任講座助理以工讀費方式支給。</a:t>
                      </a:r>
                      <a:endParaRPr lang="zh-TW" sz="2400" kern="15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extLst>
                  <a:ext uri="{0D108BD9-81ED-4DB2-BD59-A6C34878D82A}">
                    <a16:rowId xmlns:a16="http://schemas.microsoft.com/office/drawing/2014/main" val="3756821851"/>
                  </a:ext>
                </a:extLst>
              </a:tr>
            </a:tbl>
          </a:graphicData>
        </a:graphic>
      </p:graphicFrame>
      <p:pic>
        <p:nvPicPr>
          <p:cNvPr id="6" name="Picture 2" descr="國立臺灣戲曲學院"/>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91738" y="4613918"/>
            <a:ext cx="1996751" cy="5295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64142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extLst>
              <p:ext uri="{D42A27DB-BD31-4B8C-83A1-F6EECF244321}">
                <p14:modId xmlns:p14="http://schemas.microsoft.com/office/powerpoint/2010/main" val="2650361048"/>
              </p:ext>
            </p:extLst>
          </p:nvPr>
        </p:nvGraphicFramePr>
        <p:xfrm>
          <a:off x="297703" y="856689"/>
          <a:ext cx="8375650" cy="3367706"/>
        </p:xfrm>
        <a:graphic>
          <a:graphicData uri="http://schemas.openxmlformats.org/drawingml/2006/table">
            <a:tbl>
              <a:tblPr firstRow="1" firstCol="1" bandRow="1">
                <a:tableStyleId>{F7466740-3404-4874-9BA1-9CC9F67756EB}</a:tableStyleId>
              </a:tblPr>
              <a:tblGrid>
                <a:gridCol w="1068167">
                  <a:extLst>
                    <a:ext uri="{9D8B030D-6E8A-4147-A177-3AD203B41FA5}">
                      <a16:colId xmlns:a16="http://schemas.microsoft.com/office/drawing/2014/main" val="1654690649"/>
                    </a:ext>
                  </a:extLst>
                </a:gridCol>
                <a:gridCol w="3758547">
                  <a:extLst>
                    <a:ext uri="{9D8B030D-6E8A-4147-A177-3AD203B41FA5}">
                      <a16:colId xmlns:a16="http://schemas.microsoft.com/office/drawing/2014/main" val="118299867"/>
                    </a:ext>
                  </a:extLst>
                </a:gridCol>
                <a:gridCol w="3548936">
                  <a:extLst>
                    <a:ext uri="{9D8B030D-6E8A-4147-A177-3AD203B41FA5}">
                      <a16:colId xmlns:a16="http://schemas.microsoft.com/office/drawing/2014/main" val="4254793884"/>
                    </a:ext>
                  </a:extLst>
                </a:gridCol>
              </a:tblGrid>
              <a:tr h="440952">
                <a:tc>
                  <a:txBody>
                    <a:bodyPr/>
                    <a:lstStyle/>
                    <a:p>
                      <a:pPr marL="304800">
                        <a:lnSpc>
                          <a:spcPts val="2000"/>
                        </a:lnSpc>
                        <a:spcAft>
                          <a:spcPts val="0"/>
                        </a:spcAft>
                      </a:pPr>
                      <a:r>
                        <a:rPr lang="zh-TW" sz="1800" kern="150" dirty="0">
                          <a:effectLst/>
                          <a:latin typeface="標楷體" panose="03000509000000000000" pitchFamily="65" charset="-120"/>
                          <a:ea typeface="Adobe 繁黑體 Std B"/>
                        </a:rPr>
                        <a:t>項目</a:t>
                      </a:r>
                      <a:endParaRPr lang="zh-TW" sz="1800" kern="150" dirty="0">
                        <a:effectLst/>
                        <a:latin typeface="標楷體" panose="03000509000000000000" pitchFamily="65" charset="-120"/>
                        <a:ea typeface="Adobe 繁黑體 Std B"/>
                        <a:cs typeface="Times New Roman" panose="02020603050405020304" pitchFamily="18" charset="0"/>
                      </a:endParaRPr>
                    </a:p>
                  </a:txBody>
                  <a:tcPr marL="68580" marR="68580" marT="0" marB="0"/>
                </a:tc>
                <a:tc>
                  <a:txBody>
                    <a:bodyPr/>
                    <a:lstStyle/>
                    <a:p>
                      <a:pPr marL="304800">
                        <a:lnSpc>
                          <a:spcPts val="2000"/>
                        </a:lnSpc>
                        <a:spcAft>
                          <a:spcPts val="0"/>
                        </a:spcAft>
                      </a:pPr>
                      <a:r>
                        <a:rPr lang="zh-TW" sz="1800" kern="150" dirty="0">
                          <a:effectLst/>
                          <a:latin typeface="標楷體" panose="03000509000000000000" pitchFamily="65" charset="-120"/>
                          <a:ea typeface="Adobe 繁黑體 Std B"/>
                        </a:rPr>
                        <a:t>定義</a:t>
                      </a:r>
                      <a:r>
                        <a:rPr lang="en-US" sz="1800" kern="150" dirty="0">
                          <a:effectLst/>
                          <a:latin typeface="標楷體" panose="03000509000000000000" pitchFamily="65" charset="-120"/>
                          <a:ea typeface="Adobe 繁黑體 Std B"/>
                        </a:rPr>
                        <a:t>/</a:t>
                      </a:r>
                      <a:r>
                        <a:rPr lang="zh-TW" sz="1800" kern="150" dirty="0">
                          <a:effectLst/>
                          <a:latin typeface="標楷體" panose="03000509000000000000" pitchFamily="65" charset="-120"/>
                          <a:ea typeface="Adobe 繁黑體 Std B"/>
                        </a:rPr>
                        <a:t>編列基準</a:t>
                      </a:r>
                      <a:endParaRPr lang="zh-TW" sz="1800" kern="150" dirty="0">
                        <a:effectLst/>
                        <a:latin typeface="標楷體" panose="03000509000000000000" pitchFamily="65" charset="-120"/>
                        <a:ea typeface="Adobe 繁黑體 Std B"/>
                        <a:cs typeface="Times New Roman" panose="02020603050405020304" pitchFamily="18" charset="0"/>
                      </a:endParaRPr>
                    </a:p>
                  </a:txBody>
                  <a:tcPr marL="68580" marR="68580" marT="0" marB="0"/>
                </a:tc>
                <a:tc>
                  <a:txBody>
                    <a:bodyPr/>
                    <a:lstStyle/>
                    <a:p>
                      <a:pPr marL="304800">
                        <a:lnSpc>
                          <a:spcPts val="2000"/>
                        </a:lnSpc>
                        <a:spcAft>
                          <a:spcPts val="0"/>
                        </a:spcAft>
                      </a:pPr>
                      <a:r>
                        <a:rPr lang="zh-TW" sz="1800" kern="150" dirty="0">
                          <a:effectLst/>
                          <a:latin typeface="標楷體" panose="03000509000000000000" pitchFamily="65" charset="-120"/>
                          <a:ea typeface="Adobe 繁黑體 Std B"/>
                        </a:rPr>
                        <a:t>支用說明</a:t>
                      </a:r>
                      <a:endParaRPr lang="zh-TW" sz="1800" kern="150" dirty="0">
                        <a:effectLst/>
                        <a:latin typeface="標楷體" panose="03000509000000000000" pitchFamily="65" charset="-120"/>
                        <a:ea typeface="Adobe 繁黑體 Std B"/>
                        <a:cs typeface="Times New Roman" panose="02020603050405020304" pitchFamily="18" charset="0"/>
                      </a:endParaRPr>
                    </a:p>
                  </a:txBody>
                  <a:tcPr marL="68580" marR="68580" marT="0" marB="0"/>
                </a:tc>
                <a:extLst>
                  <a:ext uri="{0D108BD9-81ED-4DB2-BD59-A6C34878D82A}">
                    <a16:rowId xmlns:a16="http://schemas.microsoft.com/office/drawing/2014/main" val="1913299849"/>
                  </a:ext>
                </a:extLst>
              </a:tr>
              <a:tr h="1531672">
                <a:tc>
                  <a:txBody>
                    <a:bodyPr/>
                    <a:lstStyle/>
                    <a:p>
                      <a:pPr marL="304800">
                        <a:lnSpc>
                          <a:spcPts val="2000"/>
                        </a:lnSpc>
                        <a:spcAft>
                          <a:spcPts val="0"/>
                        </a:spcAft>
                      </a:pPr>
                      <a:r>
                        <a:rPr lang="zh-TW" sz="1600" kern="150" dirty="0">
                          <a:effectLst/>
                        </a:rPr>
                        <a:t>材料費</a:t>
                      </a:r>
                      <a:endParaRPr lang="zh-TW" sz="2400" kern="15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tc>
                  <a:txBody>
                    <a:bodyPr/>
                    <a:lstStyle/>
                    <a:p>
                      <a:pPr marL="342900" lvl="0" indent="-342900">
                        <a:lnSpc>
                          <a:spcPts val="2000"/>
                        </a:lnSpc>
                        <a:spcAft>
                          <a:spcPts val="0"/>
                        </a:spcAft>
                        <a:buFont typeface="Wingdings" panose="05000000000000000000" pitchFamily="2" charset="2"/>
                        <a:buChar char=""/>
                      </a:pPr>
                      <a:r>
                        <a:rPr lang="zh-TW" sz="1600" kern="150" dirty="0">
                          <a:effectLst/>
                        </a:rPr>
                        <a:t>課程材料費：依課程專業培育所需，每</a:t>
                      </a:r>
                      <a:r>
                        <a:rPr lang="en-US" sz="1600" kern="150" dirty="0">
                          <a:effectLst/>
                        </a:rPr>
                        <a:t>1</a:t>
                      </a:r>
                      <a:r>
                        <a:rPr lang="zh-TW" sz="1600" kern="150" dirty="0">
                          <a:effectLst/>
                        </a:rPr>
                        <a:t>學分編列上限</a:t>
                      </a:r>
                      <a:r>
                        <a:rPr lang="en-US" sz="1600" kern="150" dirty="0">
                          <a:effectLst/>
                        </a:rPr>
                        <a:t>3</a:t>
                      </a:r>
                      <a:r>
                        <a:rPr lang="zh-TW" sz="1600" kern="150" dirty="0">
                          <a:effectLst/>
                        </a:rPr>
                        <a:t>萬；</a:t>
                      </a:r>
                      <a:r>
                        <a:rPr lang="en-US" sz="1600" kern="150" dirty="0">
                          <a:effectLst/>
                        </a:rPr>
                        <a:t>2</a:t>
                      </a:r>
                      <a:r>
                        <a:rPr lang="zh-TW" sz="1600" kern="150" dirty="0">
                          <a:effectLst/>
                        </a:rPr>
                        <a:t>學分上限</a:t>
                      </a:r>
                      <a:r>
                        <a:rPr lang="en-US" sz="1600" kern="150" dirty="0">
                          <a:effectLst/>
                        </a:rPr>
                        <a:t>6</a:t>
                      </a:r>
                      <a:r>
                        <a:rPr lang="zh-TW" sz="1600" kern="150" dirty="0">
                          <a:effectLst/>
                        </a:rPr>
                        <a:t>萬，依此類推。</a:t>
                      </a:r>
                      <a:endParaRPr lang="zh-TW" sz="2400" kern="150" dirty="0">
                        <a:effectLst/>
                      </a:endParaRPr>
                    </a:p>
                    <a:p>
                      <a:pPr marL="342900" lvl="0" indent="-342900">
                        <a:lnSpc>
                          <a:spcPts val="2000"/>
                        </a:lnSpc>
                        <a:spcAft>
                          <a:spcPts val="0"/>
                        </a:spcAft>
                        <a:buFont typeface="Wingdings" panose="05000000000000000000" pitchFamily="2" charset="2"/>
                        <a:buChar char=""/>
                      </a:pPr>
                      <a:r>
                        <a:rPr lang="zh-TW" sz="1600" kern="150" dirty="0">
                          <a:effectLst/>
                        </a:rPr>
                        <a:t>工作坊、演出、活動材料費依實際需求核實編列，</a:t>
                      </a:r>
                      <a:r>
                        <a:rPr lang="zh-TW" sz="1600" u="sng" kern="150" dirty="0">
                          <a:effectLst/>
                        </a:rPr>
                        <a:t>應不得超過整體活動總經費之</a:t>
                      </a:r>
                      <a:r>
                        <a:rPr lang="en-US" sz="1600" u="sng" kern="150" dirty="0">
                          <a:effectLst/>
                        </a:rPr>
                        <a:t>1/2</a:t>
                      </a:r>
                      <a:r>
                        <a:rPr lang="zh-TW" sz="1600" kern="150" dirty="0">
                          <a:effectLst/>
                        </a:rPr>
                        <a:t>，應撙節使用避免不必要之浪費。</a:t>
                      </a:r>
                      <a:endParaRPr lang="zh-TW" sz="2400" kern="15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tc>
                  <a:txBody>
                    <a:bodyPr/>
                    <a:lstStyle/>
                    <a:p>
                      <a:pPr marL="342900" lvl="0" indent="-342900">
                        <a:lnSpc>
                          <a:spcPts val="2000"/>
                        </a:lnSpc>
                        <a:spcAft>
                          <a:spcPts val="0"/>
                        </a:spcAft>
                        <a:buFont typeface="Wingdings" panose="05000000000000000000" pitchFamily="2" charset="2"/>
                        <a:buChar char=""/>
                      </a:pPr>
                      <a:r>
                        <a:rPr lang="zh-TW" sz="1600" kern="150" dirty="0">
                          <a:effectLst/>
                        </a:rPr>
                        <a:t>為提升教學品質，完善教學質量，提供教師購買課程材料費，並請檢附材料明細</a:t>
                      </a:r>
                      <a:r>
                        <a:rPr lang="en-US" sz="1600" kern="150" dirty="0">
                          <a:effectLst/>
                        </a:rPr>
                        <a:t>(</a:t>
                      </a:r>
                      <a:r>
                        <a:rPr lang="zh-TW" sz="1600" kern="150" dirty="0">
                          <a:effectLst/>
                        </a:rPr>
                        <a:t>單價、數量</a:t>
                      </a:r>
                      <a:r>
                        <a:rPr lang="en-US" sz="1600" kern="150" dirty="0">
                          <a:effectLst/>
                        </a:rPr>
                        <a:t>)</a:t>
                      </a:r>
                      <a:r>
                        <a:rPr lang="zh-TW" sz="1600" kern="150" dirty="0">
                          <a:effectLst/>
                        </a:rPr>
                        <a:t>與課程學生數作為彈性調整之依據。</a:t>
                      </a:r>
                      <a:endParaRPr lang="zh-TW" sz="2400" kern="150" dirty="0">
                        <a:effectLst/>
                      </a:endParaRPr>
                    </a:p>
                    <a:p>
                      <a:pPr marL="342900" lvl="0" indent="-342900">
                        <a:lnSpc>
                          <a:spcPts val="2000"/>
                        </a:lnSpc>
                        <a:spcAft>
                          <a:spcPts val="0"/>
                        </a:spcAft>
                        <a:buFont typeface="Wingdings" panose="05000000000000000000" pitchFamily="2" charset="2"/>
                        <a:buChar char=""/>
                      </a:pPr>
                      <a:r>
                        <a:rPr lang="zh-TW" sz="1600" kern="150" dirty="0">
                          <a:effectLst/>
                        </a:rPr>
                        <a:t>工作坊、演出及活動之材料，請明確敘明用途。</a:t>
                      </a:r>
                      <a:endParaRPr lang="zh-TW" sz="2400" kern="15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extLst>
                  <a:ext uri="{0D108BD9-81ED-4DB2-BD59-A6C34878D82A}">
                    <a16:rowId xmlns:a16="http://schemas.microsoft.com/office/drawing/2014/main" val="3112140225"/>
                  </a:ext>
                </a:extLst>
              </a:tr>
              <a:tr h="1148754">
                <a:tc>
                  <a:txBody>
                    <a:bodyPr/>
                    <a:lstStyle/>
                    <a:p>
                      <a:pPr marL="304800">
                        <a:lnSpc>
                          <a:spcPts val="2000"/>
                        </a:lnSpc>
                        <a:spcAft>
                          <a:spcPts val="0"/>
                        </a:spcAft>
                      </a:pPr>
                      <a:r>
                        <a:rPr lang="zh-TW" sz="1600" kern="150" dirty="0">
                          <a:effectLst/>
                        </a:rPr>
                        <a:t>相關展演活動之展演酬勞</a:t>
                      </a:r>
                      <a:endParaRPr lang="zh-TW" sz="2400" kern="15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tc>
                  <a:txBody>
                    <a:bodyPr/>
                    <a:lstStyle/>
                    <a:p>
                      <a:pPr>
                        <a:lnSpc>
                          <a:spcPts val="2000"/>
                        </a:lnSpc>
                        <a:spcAft>
                          <a:spcPts val="0"/>
                        </a:spcAft>
                      </a:pPr>
                      <a:r>
                        <a:rPr lang="zh-TW" sz="1600" kern="100" dirty="0">
                          <a:effectLst/>
                        </a:rPr>
                        <a:t>依本校國立臺灣戲曲學院展演酬勞支付基準辦理。</a:t>
                      </a:r>
                      <a:endParaRPr lang="zh-TW" sz="2400" kern="10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tc>
                  <a:txBody>
                    <a:bodyPr/>
                    <a:lstStyle/>
                    <a:p>
                      <a:pPr marL="342900" lvl="0" indent="-342900">
                        <a:lnSpc>
                          <a:spcPts val="2000"/>
                        </a:lnSpc>
                        <a:spcAft>
                          <a:spcPts val="0"/>
                        </a:spcAft>
                        <a:buFont typeface="Wingdings" panose="05000000000000000000" pitchFamily="2" charset="2"/>
                        <a:buChar char=""/>
                      </a:pPr>
                      <a:r>
                        <a:rPr lang="zh-TW" sz="1600" kern="150" dirty="0">
                          <a:effectLst/>
                        </a:rPr>
                        <a:t>本計畫補助經費</a:t>
                      </a:r>
                      <a:r>
                        <a:rPr lang="zh-TW" sz="1600" u="sng" kern="150" dirty="0">
                          <a:effectLst/>
                        </a:rPr>
                        <a:t>辦理之工作坊、課程活動受惠教師及學生，應不得再另行支領酬勞費用</a:t>
                      </a:r>
                      <a:r>
                        <a:rPr lang="zh-TW" sz="1600" kern="150" dirty="0">
                          <a:effectLst/>
                        </a:rPr>
                        <a:t>。</a:t>
                      </a:r>
                      <a:endParaRPr lang="zh-TW" sz="2400" kern="150" dirty="0">
                        <a:effectLst/>
                        <a:latin typeface="Calibri" panose="020F0502020204030204" pitchFamily="34" charset="0"/>
                        <a:ea typeface="新細明體" panose="02020500000000000000" pitchFamily="18" charset="-120"/>
                        <a:cs typeface="Times New Roman" panose="02020603050405020304" pitchFamily="18" charset="0"/>
                      </a:endParaRPr>
                    </a:p>
                  </a:txBody>
                  <a:tcPr marL="68580" marR="68580" marT="0" marB="0"/>
                </a:tc>
                <a:extLst>
                  <a:ext uri="{0D108BD9-81ED-4DB2-BD59-A6C34878D82A}">
                    <a16:rowId xmlns:a16="http://schemas.microsoft.com/office/drawing/2014/main" val="649902557"/>
                  </a:ext>
                </a:extLst>
              </a:tr>
            </a:tbl>
          </a:graphicData>
        </a:graphic>
      </p:graphicFrame>
      <p:pic>
        <p:nvPicPr>
          <p:cNvPr id="3" name="Picture 2" descr="國立臺灣戲曲學院"/>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2685" y="68424"/>
            <a:ext cx="2207506" cy="585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38726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3360580837"/>
              </p:ext>
            </p:extLst>
          </p:nvPr>
        </p:nvGraphicFramePr>
        <p:xfrm>
          <a:off x="297703" y="217953"/>
          <a:ext cx="8691656" cy="4753166"/>
        </p:xfrm>
        <a:graphic>
          <a:graphicData uri="http://schemas.openxmlformats.org/drawingml/2006/table">
            <a:tbl>
              <a:tblPr firstRow="1" firstCol="1" bandRow="1">
                <a:tableStyleId>{F7466740-3404-4874-9BA1-9CC9F67756EB}</a:tableStyleId>
              </a:tblPr>
              <a:tblGrid>
                <a:gridCol w="858744">
                  <a:extLst>
                    <a:ext uri="{9D8B030D-6E8A-4147-A177-3AD203B41FA5}">
                      <a16:colId xmlns:a16="http://schemas.microsoft.com/office/drawing/2014/main" val="1654690649"/>
                    </a:ext>
                  </a:extLst>
                </a:gridCol>
                <a:gridCol w="2655794">
                  <a:extLst>
                    <a:ext uri="{9D8B030D-6E8A-4147-A177-3AD203B41FA5}">
                      <a16:colId xmlns:a16="http://schemas.microsoft.com/office/drawing/2014/main" val="118299867"/>
                    </a:ext>
                  </a:extLst>
                </a:gridCol>
                <a:gridCol w="5177118">
                  <a:extLst>
                    <a:ext uri="{9D8B030D-6E8A-4147-A177-3AD203B41FA5}">
                      <a16:colId xmlns:a16="http://schemas.microsoft.com/office/drawing/2014/main" val="4254793884"/>
                    </a:ext>
                  </a:extLst>
                </a:gridCol>
              </a:tblGrid>
              <a:tr h="460025">
                <a:tc>
                  <a:txBody>
                    <a:bodyPr/>
                    <a:lstStyle/>
                    <a:p>
                      <a:pPr marL="304800">
                        <a:lnSpc>
                          <a:spcPts val="2000"/>
                        </a:lnSpc>
                        <a:spcAft>
                          <a:spcPts val="0"/>
                        </a:spcAft>
                      </a:pPr>
                      <a:r>
                        <a:rPr lang="zh-TW" sz="1800" kern="150" dirty="0">
                          <a:effectLst/>
                          <a:latin typeface="標楷體" panose="03000509000000000000" pitchFamily="65" charset="-120"/>
                          <a:ea typeface="Adobe 繁黑體 Std B"/>
                        </a:rPr>
                        <a:t>項目</a:t>
                      </a:r>
                      <a:endParaRPr lang="zh-TW" sz="1800" kern="150" dirty="0">
                        <a:effectLst/>
                        <a:latin typeface="標楷體" panose="03000509000000000000" pitchFamily="65" charset="-120"/>
                        <a:ea typeface="Adobe 繁黑體 Std B"/>
                        <a:cs typeface="Times New Roman" panose="02020603050405020304" pitchFamily="18" charset="0"/>
                      </a:endParaRPr>
                    </a:p>
                  </a:txBody>
                  <a:tcPr marL="68580" marR="68580" marT="0" marB="0"/>
                </a:tc>
                <a:tc>
                  <a:txBody>
                    <a:bodyPr/>
                    <a:lstStyle/>
                    <a:p>
                      <a:pPr marL="304800">
                        <a:lnSpc>
                          <a:spcPts val="2000"/>
                        </a:lnSpc>
                        <a:spcAft>
                          <a:spcPts val="0"/>
                        </a:spcAft>
                      </a:pPr>
                      <a:r>
                        <a:rPr lang="zh-TW" sz="1800" kern="150" dirty="0">
                          <a:effectLst/>
                          <a:latin typeface="標楷體" panose="03000509000000000000" pitchFamily="65" charset="-120"/>
                          <a:ea typeface="Adobe 繁黑體 Std B"/>
                        </a:rPr>
                        <a:t>定義</a:t>
                      </a:r>
                      <a:r>
                        <a:rPr lang="en-US" sz="1800" kern="150" dirty="0">
                          <a:effectLst/>
                          <a:latin typeface="標楷體" panose="03000509000000000000" pitchFamily="65" charset="-120"/>
                          <a:ea typeface="Adobe 繁黑體 Std B"/>
                        </a:rPr>
                        <a:t>/</a:t>
                      </a:r>
                      <a:r>
                        <a:rPr lang="zh-TW" sz="1800" kern="150" dirty="0">
                          <a:effectLst/>
                          <a:latin typeface="標楷體" panose="03000509000000000000" pitchFamily="65" charset="-120"/>
                          <a:ea typeface="Adobe 繁黑體 Std B"/>
                        </a:rPr>
                        <a:t>編列基準</a:t>
                      </a:r>
                      <a:endParaRPr lang="zh-TW" sz="1800" kern="150" dirty="0">
                        <a:effectLst/>
                        <a:latin typeface="標楷體" panose="03000509000000000000" pitchFamily="65" charset="-120"/>
                        <a:ea typeface="Adobe 繁黑體 Std B"/>
                        <a:cs typeface="Times New Roman" panose="02020603050405020304" pitchFamily="18" charset="0"/>
                      </a:endParaRPr>
                    </a:p>
                  </a:txBody>
                  <a:tcPr marL="68580" marR="68580" marT="0" marB="0"/>
                </a:tc>
                <a:tc>
                  <a:txBody>
                    <a:bodyPr/>
                    <a:lstStyle/>
                    <a:p>
                      <a:pPr marL="304800">
                        <a:lnSpc>
                          <a:spcPts val="2000"/>
                        </a:lnSpc>
                        <a:spcAft>
                          <a:spcPts val="0"/>
                        </a:spcAft>
                      </a:pPr>
                      <a:r>
                        <a:rPr lang="zh-TW" sz="1800" kern="150" dirty="0">
                          <a:effectLst/>
                          <a:latin typeface="標楷體" panose="03000509000000000000" pitchFamily="65" charset="-120"/>
                          <a:ea typeface="Adobe 繁黑體 Std B"/>
                        </a:rPr>
                        <a:t>支用說明</a:t>
                      </a:r>
                      <a:endParaRPr lang="zh-TW" sz="1800" kern="150" dirty="0">
                        <a:effectLst/>
                        <a:latin typeface="標楷體" panose="03000509000000000000" pitchFamily="65" charset="-120"/>
                        <a:ea typeface="Adobe 繁黑體 Std B"/>
                        <a:cs typeface="Times New Roman" panose="02020603050405020304" pitchFamily="18" charset="0"/>
                      </a:endParaRPr>
                    </a:p>
                  </a:txBody>
                  <a:tcPr marL="68580" marR="68580" marT="0" marB="0"/>
                </a:tc>
                <a:extLst>
                  <a:ext uri="{0D108BD9-81ED-4DB2-BD59-A6C34878D82A}">
                    <a16:rowId xmlns:a16="http://schemas.microsoft.com/office/drawing/2014/main" val="1913299849"/>
                  </a:ext>
                </a:extLst>
              </a:tr>
              <a:tr h="903490">
                <a:tc>
                  <a:txBody>
                    <a:bodyPr/>
                    <a:lstStyle/>
                    <a:p>
                      <a:pPr marL="304800">
                        <a:lnSpc>
                          <a:spcPts val="2000"/>
                        </a:lnSpc>
                        <a:spcAft>
                          <a:spcPts val="0"/>
                        </a:spcAft>
                      </a:pPr>
                      <a:r>
                        <a:rPr lang="zh-TW" sz="1400" kern="150">
                          <a:effectLst/>
                          <a:latin typeface="Calibri" panose="020F0502020204030204" pitchFamily="34" charset="0"/>
                          <a:ea typeface="Adobe 繁黑體 Std B"/>
                          <a:cs typeface="Times New Roman" panose="02020603050405020304" pitchFamily="18" charset="0"/>
                        </a:rPr>
                        <a:t>印刷費</a:t>
                      </a:r>
                      <a:endParaRPr lang="zh-TW" sz="2000" kern="150">
                        <a:effectLst/>
                        <a:latin typeface="Calibri" panose="020F0502020204030204" pitchFamily="34" charset="0"/>
                        <a:ea typeface="Adobe 繁黑體 Std B"/>
                        <a:cs typeface="Times New Roman" panose="02020603050405020304" pitchFamily="18" charset="0"/>
                      </a:endParaRPr>
                    </a:p>
                  </a:txBody>
                  <a:tcPr marL="68580" marR="68580" marT="0" marB="0"/>
                </a:tc>
                <a:tc>
                  <a:txBody>
                    <a:bodyPr/>
                    <a:lstStyle/>
                    <a:p>
                      <a:pPr>
                        <a:lnSpc>
                          <a:spcPts val="2000"/>
                        </a:lnSpc>
                        <a:spcAft>
                          <a:spcPts val="0"/>
                        </a:spcAft>
                      </a:pPr>
                      <a:r>
                        <a:rPr lang="zh-TW" sz="1400" kern="100">
                          <a:effectLst/>
                          <a:latin typeface="Calibri" panose="020F0502020204030204" pitchFamily="34" charset="0"/>
                          <a:ea typeface="Adobe 繁黑體 Std B"/>
                          <a:cs typeface="Times New Roman" panose="02020603050405020304" pitchFamily="18" charset="0"/>
                        </a:rPr>
                        <a:t>核實編列 </a:t>
                      </a:r>
                      <a:endParaRPr lang="zh-TW" sz="2000" kern="100">
                        <a:effectLst/>
                        <a:latin typeface="Calibri" panose="020F0502020204030204" pitchFamily="34" charset="0"/>
                        <a:ea typeface="Adobe 繁黑體 Std B"/>
                        <a:cs typeface="Times New Roman" panose="02020603050405020304" pitchFamily="18" charset="0"/>
                      </a:endParaRPr>
                    </a:p>
                  </a:txBody>
                  <a:tcPr marL="68580" marR="68580" marT="0" marB="0"/>
                </a:tc>
                <a:tc>
                  <a:txBody>
                    <a:bodyPr/>
                    <a:lstStyle/>
                    <a:p>
                      <a:pPr marL="342900" lvl="0" indent="-342900">
                        <a:lnSpc>
                          <a:spcPts val="2000"/>
                        </a:lnSpc>
                        <a:spcAft>
                          <a:spcPts val="0"/>
                        </a:spcAft>
                        <a:buFont typeface="+mj-ea"/>
                        <a:buAutoNum type="ea1ChtPlain"/>
                      </a:pPr>
                      <a:r>
                        <a:rPr lang="zh-TW" sz="1400" kern="150">
                          <a:effectLst/>
                          <a:latin typeface="Calibri" panose="020F0502020204030204" pitchFamily="34" charset="0"/>
                          <a:ea typeface="Adobe 繁黑體 Std B"/>
                          <a:cs typeface="Times New Roman" panose="02020603050405020304" pitchFamily="18" charset="0"/>
                        </a:rPr>
                        <a:t>為撙節印刷費用支出，各種文件印刷，應以實用為主，力避豪華精美，並儘量先採光碟版或網路版方式辦理。 </a:t>
                      </a:r>
                      <a:endParaRPr lang="zh-TW" sz="2000" kern="150">
                        <a:effectLst/>
                        <a:latin typeface="Calibri" panose="020F0502020204030204" pitchFamily="34" charset="0"/>
                        <a:ea typeface="Adobe 繁黑體 Std B"/>
                        <a:cs typeface="Times New Roman" panose="02020603050405020304" pitchFamily="18" charset="0"/>
                      </a:endParaRPr>
                    </a:p>
                    <a:p>
                      <a:pPr marL="342900" lvl="0" indent="-342900">
                        <a:lnSpc>
                          <a:spcPts val="2000"/>
                        </a:lnSpc>
                        <a:spcAft>
                          <a:spcPts val="0"/>
                        </a:spcAft>
                        <a:buFont typeface="+mj-ea"/>
                        <a:buAutoNum type="ea1ChtPlain"/>
                      </a:pPr>
                      <a:r>
                        <a:rPr lang="zh-TW" sz="1400" kern="150">
                          <a:effectLst/>
                          <a:latin typeface="Calibri" panose="020F0502020204030204" pitchFamily="34" charset="0"/>
                          <a:ea typeface="Adobe 繁黑體 Std B"/>
                          <a:cs typeface="Times New Roman" panose="02020603050405020304" pitchFamily="18" charset="0"/>
                        </a:rPr>
                        <a:t>大量印刷費須依政府採購法規定程序辦理招標或比議價，檢附承印廠商發票核實報支。</a:t>
                      </a:r>
                      <a:endParaRPr lang="zh-TW" sz="2000" kern="150">
                        <a:effectLst/>
                        <a:latin typeface="Calibri" panose="020F0502020204030204" pitchFamily="34" charset="0"/>
                        <a:ea typeface="Adobe 繁黑體 Std B"/>
                        <a:cs typeface="Times New Roman" panose="02020603050405020304" pitchFamily="18" charset="0"/>
                      </a:endParaRPr>
                    </a:p>
                  </a:txBody>
                  <a:tcPr marL="68580" marR="68580" marT="0" marB="0"/>
                </a:tc>
                <a:extLst>
                  <a:ext uri="{0D108BD9-81ED-4DB2-BD59-A6C34878D82A}">
                    <a16:rowId xmlns:a16="http://schemas.microsoft.com/office/drawing/2014/main" val="3112140225"/>
                  </a:ext>
                </a:extLst>
              </a:tr>
              <a:tr h="1354774">
                <a:tc>
                  <a:txBody>
                    <a:bodyPr/>
                    <a:lstStyle/>
                    <a:p>
                      <a:pPr marL="304800">
                        <a:lnSpc>
                          <a:spcPts val="2000"/>
                        </a:lnSpc>
                        <a:spcAft>
                          <a:spcPts val="0"/>
                        </a:spcAft>
                      </a:pPr>
                      <a:r>
                        <a:rPr lang="zh-TW" sz="1400" kern="150" dirty="0">
                          <a:effectLst/>
                          <a:latin typeface="Calibri" panose="020F0502020204030204" pitchFamily="34" charset="0"/>
                          <a:ea typeface="Adobe 繁黑體 Std B"/>
                          <a:cs typeface="Times New Roman" panose="02020603050405020304" pitchFamily="18" charset="0"/>
                        </a:rPr>
                        <a:t>臨時工作人員</a:t>
                      </a:r>
                      <a:r>
                        <a:rPr lang="en-US" sz="1400" kern="150" dirty="0">
                          <a:effectLst/>
                          <a:latin typeface="Calibri" panose="020F0502020204030204" pitchFamily="34" charset="0"/>
                          <a:ea typeface="Adobe 繁黑體 Std B"/>
                          <a:cs typeface="Times New Roman" panose="02020603050405020304" pitchFamily="18" charset="0"/>
                        </a:rPr>
                        <a:t>/</a:t>
                      </a:r>
                      <a:r>
                        <a:rPr lang="zh-TW" sz="1400" kern="150" dirty="0">
                          <a:effectLst/>
                          <a:latin typeface="Calibri" panose="020F0502020204030204" pitchFamily="34" charset="0"/>
                          <a:ea typeface="Adobe 繁黑體 Std B"/>
                          <a:cs typeface="Times New Roman" panose="02020603050405020304" pitchFamily="18" charset="0"/>
                        </a:rPr>
                        <a:t>工讀費</a:t>
                      </a:r>
                      <a:endParaRPr lang="zh-TW" sz="2000" kern="150" dirty="0">
                        <a:effectLst/>
                        <a:latin typeface="Calibri" panose="020F0502020204030204" pitchFamily="34" charset="0"/>
                        <a:ea typeface="Adobe 繁黑體 Std B"/>
                        <a:cs typeface="Times New Roman" panose="02020603050405020304" pitchFamily="18" charset="0"/>
                      </a:endParaRPr>
                    </a:p>
                  </a:txBody>
                  <a:tcPr marL="68580" marR="68580" marT="0" marB="0"/>
                </a:tc>
                <a:tc>
                  <a:txBody>
                    <a:bodyPr/>
                    <a:lstStyle/>
                    <a:p>
                      <a:pPr>
                        <a:lnSpc>
                          <a:spcPts val="2000"/>
                        </a:lnSpc>
                        <a:spcAft>
                          <a:spcPts val="0"/>
                        </a:spcAft>
                      </a:pPr>
                      <a:r>
                        <a:rPr lang="zh-TW" sz="1100" kern="100" dirty="0">
                          <a:effectLst/>
                          <a:latin typeface="Calibri" panose="020F0502020204030204" pitchFamily="34" charset="0"/>
                          <a:ea typeface="Adobe 繁黑體 Std B"/>
                          <a:cs typeface="Times New Roman" panose="02020603050405020304" pitchFamily="18" charset="0"/>
                        </a:rPr>
                        <a:t>依「教育部補（捐）助及委辦</a:t>
                      </a:r>
                      <a:r>
                        <a:rPr lang="zh-TW" sz="1100" kern="100" dirty="0" smtClean="0">
                          <a:effectLst/>
                          <a:latin typeface="Calibri" panose="020F0502020204030204" pitchFamily="34" charset="0"/>
                          <a:ea typeface="Adobe 繁黑體 Std B"/>
                          <a:cs typeface="Times New Roman" panose="02020603050405020304" pitchFamily="18" charset="0"/>
                        </a:rPr>
                        <a:t>計畫經費</a:t>
                      </a:r>
                      <a:r>
                        <a:rPr lang="zh-TW" sz="1100" kern="100" dirty="0">
                          <a:effectLst/>
                          <a:latin typeface="Calibri" panose="020F0502020204030204" pitchFamily="34" charset="0"/>
                          <a:ea typeface="Adobe 繁黑體 Std B"/>
                          <a:cs typeface="Times New Roman" panose="02020603050405020304" pitchFamily="18" charset="0"/>
                        </a:rPr>
                        <a:t>編列基準表」辦理。</a:t>
                      </a:r>
                      <a:endParaRPr lang="zh-TW" sz="1600" kern="100" dirty="0">
                        <a:effectLst/>
                        <a:latin typeface="Calibri" panose="020F0502020204030204" pitchFamily="34" charset="0"/>
                        <a:ea typeface="Adobe 繁黑體 Std B"/>
                        <a:cs typeface="Times New Roman" panose="02020603050405020304" pitchFamily="18" charset="0"/>
                      </a:endParaRPr>
                    </a:p>
                    <a:p>
                      <a:pPr marL="342900" lvl="0" indent="-342900">
                        <a:lnSpc>
                          <a:spcPts val="2000"/>
                        </a:lnSpc>
                        <a:spcAft>
                          <a:spcPts val="0"/>
                        </a:spcAft>
                        <a:buFont typeface="Wingdings" panose="05000000000000000000" pitchFamily="2" charset="2"/>
                        <a:buChar char=""/>
                      </a:pPr>
                      <a:r>
                        <a:rPr lang="zh-TW" sz="1100" kern="150" dirty="0">
                          <a:effectLst/>
                          <a:latin typeface="Calibri" panose="020F0502020204030204" pitchFamily="34" charset="0"/>
                          <a:ea typeface="Adobe 繁黑體 Std B"/>
                          <a:cs typeface="Times New Roman" panose="02020603050405020304" pitchFamily="18" charset="0"/>
                        </a:rPr>
                        <a:t>依現行勞動基準法所訂每人每小時最低基本工資。</a:t>
                      </a:r>
                      <a:endParaRPr lang="zh-TW" sz="1600" kern="150" dirty="0">
                        <a:effectLst/>
                        <a:latin typeface="Calibri" panose="020F0502020204030204" pitchFamily="34" charset="0"/>
                        <a:ea typeface="Adobe 繁黑體 Std B"/>
                        <a:cs typeface="Times New Roman" panose="02020603050405020304" pitchFamily="18" charset="0"/>
                      </a:endParaRPr>
                    </a:p>
                    <a:p>
                      <a:pPr marL="342900" lvl="0" indent="-342900">
                        <a:lnSpc>
                          <a:spcPts val="2000"/>
                        </a:lnSpc>
                        <a:spcAft>
                          <a:spcPts val="0"/>
                        </a:spcAft>
                        <a:buFont typeface="Wingdings" panose="05000000000000000000" pitchFamily="2" charset="2"/>
                        <a:buChar char=""/>
                      </a:pPr>
                      <a:r>
                        <a:rPr lang="zh-TW" sz="1100" kern="150" dirty="0">
                          <a:effectLst/>
                          <a:latin typeface="Calibri" panose="020F0502020204030204" pitchFamily="34" charset="0"/>
                          <a:ea typeface="Adobe 繁黑體 Std B"/>
                          <a:cs typeface="Times New Roman" panose="02020603050405020304" pitchFamily="18" charset="0"/>
                        </a:rPr>
                        <a:t>每日正常工作時間不得超過</a:t>
                      </a:r>
                      <a:r>
                        <a:rPr lang="en-US" sz="1100" kern="150" dirty="0">
                          <a:effectLst/>
                          <a:latin typeface="Calibri" panose="020F0502020204030204" pitchFamily="34" charset="0"/>
                          <a:ea typeface="Adobe 繁黑體 Std B"/>
                          <a:cs typeface="Times New Roman" panose="02020603050405020304" pitchFamily="18" charset="0"/>
                        </a:rPr>
                        <a:t> 8</a:t>
                      </a:r>
                      <a:r>
                        <a:rPr lang="zh-TW" sz="1100" kern="150" dirty="0">
                          <a:effectLst/>
                          <a:latin typeface="Calibri" panose="020F0502020204030204" pitchFamily="34" charset="0"/>
                          <a:ea typeface="Adobe 繁黑體 Std B"/>
                          <a:cs typeface="Times New Roman" panose="02020603050405020304" pitchFamily="18" charset="0"/>
                        </a:rPr>
                        <a:t>小時，依勞動基準法相關規定辦理。</a:t>
                      </a:r>
                      <a:endParaRPr lang="zh-TW" sz="1600" kern="150" dirty="0">
                        <a:effectLst/>
                        <a:latin typeface="Calibri" panose="020F0502020204030204" pitchFamily="34" charset="0"/>
                        <a:ea typeface="Adobe 繁黑體 Std B"/>
                        <a:cs typeface="Times New Roman" panose="02020603050405020304" pitchFamily="18" charset="0"/>
                      </a:endParaRPr>
                    </a:p>
                  </a:txBody>
                  <a:tcPr marL="68580" marR="68580" marT="0" marB="0"/>
                </a:tc>
                <a:tc>
                  <a:txBody>
                    <a:bodyPr/>
                    <a:lstStyle/>
                    <a:p>
                      <a:pPr marL="742950" lvl="1" indent="-285750" algn="l">
                        <a:lnSpc>
                          <a:spcPts val="2000"/>
                        </a:lnSpc>
                        <a:spcAft>
                          <a:spcPts val="0"/>
                        </a:spcAft>
                        <a:buFont typeface="+mj-ea"/>
                        <a:buAutoNum type="ea1ChtPlain"/>
                      </a:pPr>
                      <a:r>
                        <a:rPr lang="zh-TW" sz="1400" kern="150" dirty="0">
                          <a:effectLst/>
                          <a:latin typeface="Calibri" panose="020F0502020204030204" pitchFamily="34" charset="0"/>
                          <a:ea typeface="Adobe 繁黑體 Std B"/>
                          <a:cs typeface="Times New Roman" panose="02020603050405020304" pitchFamily="18" charset="0"/>
                        </a:rPr>
                        <a:t>僑生每週工時規定最長為</a:t>
                      </a:r>
                      <a:r>
                        <a:rPr lang="en-US" sz="1400" kern="150" dirty="0">
                          <a:effectLst/>
                          <a:latin typeface="Calibri" panose="020F0502020204030204" pitchFamily="34" charset="0"/>
                          <a:ea typeface="Adobe 繁黑體 Std B"/>
                          <a:cs typeface="Times New Roman" panose="02020603050405020304" pitchFamily="18" charset="0"/>
                        </a:rPr>
                        <a:t> 20 </a:t>
                      </a:r>
                      <a:r>
                        <a:rPr lang="zh-TW" sz="1400" kern="150" dirty="0">
                          <a:effectLst/>
                          <a:latin typeface="Calibri" panose="020F0502020204030204" pitchFamily="34" charset="0"/>
                          <a:ea typeface="Adobe 繁黑體 Std B"/>
                          <a:cs typeface="Times New Roman" panose="02020603050405020304" pitchFamily="18" charset="0"/>
                        </a:rPr>
                        <a:t>小時。</a:t>
                      </a:r>
                      <a:r>
                        <a:rPr lang="en-US" sz="1400" kern="150" dirty="0">
                          <a:effectLst/>
                          <a:latin typeface="Calibri" panose="020F0502020204030204" pitchFamily="34" charset="0"/>
                          <a:ea typeface="Adobe 繁黑體 Std B"/>
                          <a:cs typeface="Times New Roman" panose="02020603050405020304" pitchFamily="18" charset="0"/>
                        </a:rPr>
                        <a:t>(</a:t>
                      </a:r>
                      <a:r>
                        <a:rPr lang="zh-TW" sz="1400" kern="150" dirty="0">
                          <a:effectLst/>
                          <a:latin typeface="Calibri" panose="020F0502020204030204" pitchFamily="34" charset="0"/>
                          <a:ea typeface="Adobe 繁黑體 Std B"/>
                          <a:cs typeface="Times New Roman" panose="02020603050405020304" pitchFamily="18" charset="0"/>
                        </a:rPr>
                        <a:t>其工作時間除寒暑假外</a:t>
                      </a:r>
                      <a:r>
                        <a:rPr lang="en-US" sz="1400" kern="150" dirty="0">
                          <a:effectLst/>
                          <a:latin typeface="Calibri" panose="020F0502020204030204" pitchFamily="34" charset="0"/>
                          <a:ea typeface="Adobe 繁黑體 Std B"/>
                          <a:cs typeface="Times New Roman" panose="02020603050405020304" pitchFamily="18" charset="0"/>
                        </a:rPr>
                        <a:t>)</a:t>
                      </a:r>
                      <a:r>
                        <a:rPr lang="zh-TW" sz="1400" kern="150" dirty="0">
                          <a:effectLst/>
                          <a:latin typeface="Calibri" panose="020F0502020204030204" pitchFamily="34" charset="0"/>
                          <a:ea typeface="Adobe 繁黑體 Std B"/>
                          <a:cs typeface="Times New Roman" panose="02020603050405020304" pitchFamily="18" charset="0"/>
                        </a:rPr>
                        <a:t>，依勞動基準法規定，應取的工作許可。</a:t>
                      </a:r>
                      <a:endParaRPr lang="zh-TW" sz="2000" kern="150" dirty="0">
                        <a:effectLst/>
                        <a:latin typeface="Calibri" panose="020F0502020204030204" pitchFamily="34" charset="0"/>
                        <a:ea typeface="Adobe 繁黑體 Std B"/>
                        <a:cs typeface="Times New Roman" panose="02020603050405020304" pitchFamily="18" charset="0"/>
                      </a:endParaRPr>
                    </a:p>
                    <a:p>
                      <a:pPr marL="742950" lvl="1" indent="-285750" algn="l">
                        <a:lnSpc>
                          <a:spcPts val="2000"/>
                        </a:lnSpc>
                        <a:spcAft>
                          <a:spcPts val="0"/>
                        </a:spcAft>
                        <a:buFont typeface="+mj-ea"/>
                        <a:buAutoNum type="ea1ChtPlain"/>
                      </a:pPr>
                      <a:r>
                        <a:rPr lang="zh-TW" sz="1400" kern="150" dirty="0">
                          <a:effectLst/>
                          <a:latin typeface="Calibri" panose="020F0502020204030204" pitchFamily="34" charset="0"/>
                          <a:ea typeface="Adobe 繁黑體 Std B"/>
                          <a:cs typeface="Times New Roman" panose="02020603050405020304" pitchFamily="18" charset="0"/>
                        </a:rPr>
                        <a:t>辦理各類會議、講習訓練與研討會等，所需臨時人力以參加人數</a:t>
                      </a:r>
                      <a:r>
                        <a:rPr lang="en-US" sz="1400" kern="150" dirty="0">
                          <a:effectLst/>
                          <a:latin typeface="Calibri" panose="020F0502020204030204" pitchFamily="34" charset="0"/>
                          <a:ea typeface="Adobe 繁黑體 Std B"/>
                          <a:cs typeface="Times New Roman" panose="02020603050405020304" pitchFamily="18" charset="0"/>
                        </a:rPr>
                        <a:t> 1/10 </a:t>
                      </a:r>
                      <a:r>
                        <a:rPr lang="zh-TW" sz="1400" kern="150" dirty="0">
                          <a:effectLst/>
                          <a:latin typeface="Calibri" panose="020F0502020204030204" pitchFamily="34" charset="0"/>
                          <a:ea typeface="Adobe 繁黑體 Std B"/>
                          <a:cs typeface="Times New Roman" panose="02020603050405020304" pitchFamily="18" charset="0"/>
                        </a:rPr>
                        <a:t>為編列上限。</a:t>
                      </a:r>
                      <a:endParaRPr lang="zh-TW" sz="2000" kern="150" dirty="0">
                        <a:effectLst/>
                        <a:latin typeface="Calibri" panose="020F0502020204030204" pitchFamily="34" charset="0"/>
                        <a:ea typeface="Adobe 繁黑體 Std B"/>
                        <a:cs typeface="Times New Roman" panose="02020603050405020304" pitchFamily="18" charset="0"/>
                      </a:endParaRPr>
                    </a:p>
                    <a:p>
                      <a:pPr marL="742950" lvl="1" indent="-285750" algn="l">
                        <a:lnSpc>
                          <a:spcPts val="2000"/>
                        </a:lnSpc>
                        <a:spcAft>
                          <a:spcPts val="0"/>
                        </a:spcAft>
                        <a:buFont typeface="+mj-ea"/>
                        <a:buAutoNum type="ea1ChtPlain"/>
                      </a:pPr>
                      <a:r>
                        <a:rPr lang="zh-TW" sz="1400" kern="150" dirty="0">
                          <a:effectLst/>
                          <a:latin typeface="Calibri" panose="020F0502020204030204" pitchFamily="34" charset="0"/>
                          <a:ea typeface="Adobe 繁黑體 Std B"/>
                          <a:cs typeface="Times New Roman" panose="02020603050405020304" pitchFamily="18" charset="0"/>
                        </a:rPr>
                        <a:t>需編列二代健保、勞健保及勞退金。</a:t>
                      </a:r>
                      <a:endParaRPr lang="zh-TW" sz="2000" kern="150" dirty="0">
                        <a:effectLst/>
                        <a:latin typeface="Calibri" panose="020F0502020204030204" pitchFamily="34" charset="0"/>
                        <a:ea typeface="Adobe 繁黑體 Std B"/>
                        <a:cs typeface="Times New Roman" panose="02020603050405020304" pitchFamily="18" charset="0"/>
                      </a:endParaRPr>
                    </a:p>
                  </a:txBody>
                  <a:tcPr marL="68580" marR="68580" marT="0" marB="0"/>
                </a:tc>
                <a:extLst>
                  <a:ext uri="{0D108BD9-81ED-4DB2-BD59-A6C34878D82A}">
                    <a16:rowId xmlns:a16="http://schemas.microsoft.com/office/drawing/2014/main" val="649902557"/>
                  </a:ext>
                </a:extLst>
              </a:tr>
              <a:tr h="1585995">
                <a:tc>
                  <a:txBody>
                    <a:bodyPr/>
                    <a:lstStyle/>
                    <a:p>
                      <a:pPr marL="304800">
                        <a:lnSpc>
                          <a:spcPts val="2000"/>
                        </a:lnSpc>
                        <a:spcAft>
                          <a:spcPts val="0"/>
                        </a:spcAft>
                      </a:pPr>
                      <a:r>
                        <a:rPr lang="zh-TW" altLang="en-US" sz="1400" kern="150" dirty="0" smtClean="0">
                          <a:effectLst/>
                          <a:latin typeface="Calibri" panose="020F0502020204030204" pitchFamily="34" charset="0"/>
                          <a:ea typeface="Adobe 繁黑體 Std B"/>
                          <a:cs typeface="Times New Roman" panose="02020603050405020304" pitchFamily="18" charset="0"/>
                        </a:rPr>
                        <a:t>雜支</a:t>
                      </a:r>
                      <a:endParaRPr lang="zh-TW" sz="1400" kern="150" dirty="0">
                        <a:effectLst/>
                        <a:latin typeface="Calibri" panose="020F0502020204030204" pitchFamily="34" charset="0"/>
                        <a:ea typeface="Adobe 繁黑體 Std B"/>
                        <a:cs typeface="Times New Roman" panose="02020603050405020304" pitchFamily="18" charset="0"/>
                      </a:endParaRPr>
                    </a:p>
                  </a:txBody>
                  <a:tcPr marL="68580" marR="68580" marT="0" marB="0"/>
                </a:tc>
                <a:tc>
                  <a:txBody>
                    <a:bodyPr/>
                    <a:lstStyle/>
                    <a:p>
                      <a:pPr marL="342900" lvl="0" indent="-342900">
                        <a:lnSpc>
                          <a:spcPts val="2000"/>
                        </a:lnSpc>
                        <a:spcAft>
                          <a:spcPts val="0"/>
                        </a:spcAft>
                        <a:buFont typeface="Wingdings" panose="05000000000000000000" pitchFamily="2" charset="2"/>
                        <a:buChar char=""/>
                      </a:pPr>
                      <a:r>
                        <a:rPr lang="zh-TW" altLang="en-US" sz="1400" kern="150" dirty="0" smtClean="0">
                          <a:effectLst/>
                          <a:latin typeface="Calibri" panose="020F0502020204030204" pitchFamily="34" charset="0"/>
                          <a:ea typeface="Adobe 繁黑體 Std B"/>
                          <a:cs typeface="Times New Roman" panose="02020603050405020304" pitchFamily="18" charset="0"/>
                        </a:rPr>
                        <a:t>各單位各子計畫雜支以業務費之</a:t>
                      </a:r>
                      <a:r>
                        <a:rPr lang="en-US" altLang="zh-TW" sz="1400" kern="150" dirty="0" smtClean="0">
                          <a:effectLst/>
                          <a:latin typeface="Calibri" panose="020F0502020204030204" pitchFamily="34" charset="0"/>
                          <a:ea typeface="Adobe 繁黑體 Std B"/>
                          <a:cs typeface="Times New Roman" panose="02020603050405020304" pitchFamily="18" charset="0"/>
                        </a:rPr>
                        <a:t>6%</a:t>
                      </a:r>
                      <a:r>
                        <a:rPr lang="zh-TW" altLang="en-US" sz="1400" kern="150" dirty="0" smtClean="0">
                          <a:effectLst/>
                          <a:latin typeface="Calibri" panose="020F0502020204030204" pitchFamily="34" charset="0"/>
                          <a:ea typeface="Adobe 繁黑體 Std B"/>
                          <a:cs typeface="Times New Roman" panose="02020603050405020304" pitchFamily="18" charset="0"/>
                        </a:rPr>
                        <a:t>為原則。</a:t>
                      </a:r>
                      <a:endParaRPr lang="zh-TW" sz="1400" kern="150" dirty="0">
                        <a:effectLst/>
                        <a:latin typeface="Calibri" panose="020F0502020204030204" pitchFamily="34" charset="0"/>
                        <a:ea typeface="Adobe 繁黑體 Std B"/>
                        <a:cs typeface="Times New Roman" panose="02020603050405020304" pitchFamily="18" charset="0"/>
                      </a:endParaRPr>
                    </a:p>
                  </a:txBody>
                  <a:tcPr marL="68580" marR="68580" marT="0" marB="0"/>
                </a:tc>
                <a:tc>
                  <a:txBody>
                    <a:bodyPr/>
                    <a:lstStyle/>
                    <a:p>
                      <a:pPr marL="742950" lvl="1" indent="-285750" algn="l">
                        <a:lnSpc>
                          <a:spcPts val="2000"/>
                        </a:lnSpc>
                        <a:spcAft>
                          <a:spcPts val="0"/>
                        </a:spcAft>
                        <a:buFont typeface="+mj-ea"/>
                        <a:buAutoNum type="ea1ChtPlain"/>
                      </a:pPr>
                      <a:r>
                        <a:rPr lang="zh-TW" altLang="en-US" sz="1100" kern="150" dirty="0" smtClean="0">
                          <a:effectLst/>
                          <a:latin typeface="Calibri" panose="020F0502020204030204" pitchFamily="34" charset="0"/>
                          <a:ea typeface="Adobe 繁黑體 Std B"/>
                          <a:cs typeface="Times New Roman" panose="02020603050405020304" pitchFamily="18" charset="0"/>
                        </a:rPr>
                        <a:t>雜支：凡前項費用未列之辦公事務費用屬之。如文具用品、紙張、資料夾、郵資等屬之</a:t>
                      </a:r>
                      <a:r>
                        <a:rPr lang="en-US" altLang="zh-TW" sz="1100" kern="150" dirty="0" smtClean="0">
                          <a:effectLst/>
                          <a:latin typeface="Calibri" panose="020F0502020204030204" pitchFamily="34" charset="0"/>
                          <a:ea typeface="Adobe 繁黑體 Std B"/>
                          <a:cs typeface="Times New Roman" panose="02020603050405020304" pitchFamily="18" charset="0"/>
                        </a:rPr>
                        <a:t>)</a:t>
                      </a:r>
                    </a:p>
                    <a:p>
                      <a:pPr marL="742950" lvl="1" indent="-285750" algn="l">
                        <a:lnSpc>
                          <a:spcPts val="2000"/>
                        </a:lnSpc>
                        <a:spcAft>
                          <a:spcPts val="0"/>
                        </a:spcAft>
                        <a:buFont typeface="+mj-ea"/>
                        <a:buAutoNum type="ea1ChtPlain"/>
                      </a:pPr>
                      <a:r>
                        <a:rPr lang="zh-TW" altLang="en-US" sz="1100" kern="150" dirty="0" smtClean="0">
                          <a:effectLst/>
                          <a:latin typeface="Calibri" panose="020F0502020204030204" pitchFamily="34" charset="0"/>
                          <a:ea typeface="Adobe 繁黑體 Std B"/>
                          <a:cs typeface="Times New Roman" panose="02020603050405020304" pitchFamily="18" charset="0"/>
                        </a:rPr>
                        <a:t>資訊周邊用品（消耗品及非消耗品，含行動硬碟、隨身碟、鍵盤、滑鼠耳機等</a:t>
                      </a:r>
                      <a:r>
                        <a:rPr lang="en-US" altLang="zh-TW" sz="1100" kern="150" dirty="0" smtClean="0">
                          <a:effectLst/>
                          <a:latin typeface="Calibri" panose="020F0502020204030204" pitchFamily="34" charset="0"/>
                          <a:ea typeface="Adobe 繁黑體 Std B"/>
                          <a:cs typeface="Times New Roman" panose="02020603050405020304" pitchFamily="18" charset="0"/>
                        </a:rPr>
                        <a:t>…</a:t>
                      </a:r>
                      <a:r>
                        <a:rPr lang="zh-TW" altLang="en-US" sz="1100" kern="150" dirty="0" smtClean="0">
                          <a:effectLst/>
                          <a:latin typeface="Calibri" panose="020F0502020204030204" pitchFamily="34" charset="0"/>
                          <a:ea typeface="Adobe 繁黑體 Std B"/>
                          <a:cs typeface="Times New Roman" panose="02020603050405020304" pitchFamily="18" charset="0"/>
                        </a:rPr>
                        <a:t>）應由雜支項下支應。</a:t>
                      </a:r>
                    </a:p>
                    <a:p>
                      <a:pPr marL="742950" lvl="1" indent="-285750" algn="l">
                        <a:lnSpc>
                          <a:spcPts val="2000"/>
                        </a:lnSpc>
                        <a:spcAft>
                          <a:spcPts val="0"/>
                        </a:spcAft>
                        <a:buFont typeface="+mj-ea"/>
                        <a:buAutoNum type="ea1ChtPlain"/>
                      </a:pPr>
                      <a:r>
                        <a:rPr lang="zh-TW" altLang="en-US" sz="1100" kern="150" dirty="0" smtClean="0">
                          <a:effectLst/>
                          <a:latin typeface="Calibri" panose="020F0502020204030204" pitchFamily="34" charset="0"/>
                          <a:ea typeface="Adobe 繁黑體 Std B"/>
                          <a:cs typeface="Times New Roman" panose="02020603050405020304" pitchFamily="18" charset="0"/>
                        </a:rPr>
                        <a:t>若有特殊事項</a:t>
                      </a:r>
                      <a:r>
                        <a:rPr lang="en-US" altLang="zh-TW" sz="1100" kern="150" dirty="0" smtClean="0">
                          <a:effectLst/>
                          <a:latin typeface="Calibri" panose="020F0502020204030204" pitchFamily="34" charset="0"/>
                          <a:ea typeface="Adobe 繁黑體 Std B"/>
                          <a:cs typeface="Times New Roman" panose="02020603050405020304" pitchFamily="18" charset="0"/>
                        </a:rPr>
                        <a:t>(</a:t>
                      </a:r>
                      <a:r>
                        <a:rPr lang="zh-TW" altLang="en-US" sz="1100" kern="150" dirty="0" smtClean="0">
                          <a:effectLst/>
                          <a:latin typeface="Calibri" panose="020F0502020204030204" pitchFamily="34" charset="0"/>
                          <a:ea typeface="Adobe 繁黑體 Std B"/>
                          <a:cs typeface="Times New Roman" panose="02020603050405020304" pitchFamily="18" charset="0"/>
                        </a:rPr>
                        <a:t>活動、演出、訪視及會議、教材研發、教師精進</a:t>
                      </a:r>
                      <a:r>
                        <a:rPr lang="en-US" altLang="zh-TW" sz="1100" kern="150" dirty="0" smtClean="0">
                          <a:effectLst/>
                          <a:latin typeface="Calibri" panose="020F0502020204030204" pitchFamily="34" charset="0"/>
                          <a:ea typeface="Adobe 繁黑體 Std B"/>
                          <a:cs typeface="Times New Roman" panose="02020603050405020304" pitchFamily="18" charset="0"/>
                        </a:rPr>
                        <a:t>…</a:t>
                      </a:r>
                      <a:r>
                        <a:rPr lang="zh-TW" altLang="en-US" sz="1100" kern="150" dirty="0" smtClean="0">
                          <a:effectLst/>
                          <a:latin typeface="Calibri" panose="020F0502020204030204" pitchFamily="34" charset="0"/>
                          <a:ea typeface="Adobe 繁黑體 Std B"/>
                          <a:cs typeface="Times New Roman" panose="02020603050405020304" pitchFamily="18" charset="0"/>
                        </a:rPr>
                        <a:t>等</a:t>
                      </a:r>
                      <a:r>
                        <a:rPr lang="en-US" altLang="zh-TW" sz="1100" kern="150" dirty="0" smtClean="0">
                          <a:effectLst/>
                          <a:latin typeface="Calibri" panose="020F0502020204030204" pitchFamily="34" charset="0"/>
                          <a:ea typeface="Adobe 繁黑體 Std B"/>
                          <a:cs typeface="Times New Roman" panose="02020603050405020304" pitchFamily="18" charset="0"/>
                        </a:rPr>
                        <a:t>)</a:t>
                      </a:r>
                      <a:r>
                        <a:rPr lang="zh-TW" altLang="en-US" sz="1100" kern="150" dirty="0" smtClean="0">
                          <a:effectLst/>
                          <a:latin typeface="Calibri" panose="020F0502020204030204" pitchFamily="34" charset="0"/>
                          <a:ea typeface="Adobe 繁黑體 Std B"/>
                          <a:cs typeface="Times New Roman" panose="02020603050405020304" pitchFamily="18" charset="0"/>
                        </a:rPr>
                        <a:t>之需求，須超出原則，則專簽准許後執行之。</a:t>
                      </a:r>
                    </a:p>
                    <a:p>
                      <a:pPr marL="457200" lvl="1" indent="0" algn="l">
                        <a:lnSpc>
                          <a:spcPts val="2000"/>
                        </a:lnSpc>
                        <a:spcAft>
                          <a:spcPts val="0"/>
                        </a:spcAft>
                        <a:buFont typeface="+mj-ea"/>
                        <a:buNone/>
                      </a:pPr>
                      <a:endParaRPr lang="zh-TW" sz="1100" kern="150" dirty="0">
                        <a:effectLst/>
                        <a:latin typeface="Calibri" panose="020F0502020204030204" pitchFamily="34" charset="0"/>
                        <a:ea typeface="Adobe 繁黑體 Std B"/>
                        <a:cs typeface="Times New Roman" panose="02020603050405020304" pitchFamily="18" charset="0"/>
                      </a:endParaRPr>
                    </a:p>
                  </a:txBody>
                  <a:tcPr marL="68580" marR="68580" marT="0" marB="0"/>
                </a:tc>
                <a:extLst>
                  <a:ext uri="{0D108BD9-81ED-4DB2-BD59-A6C34878D82A}">
                    <a16:rowId xmlns:a16="http://schemas.microsoft.com/office/drawing/2014/main" val="3469664582"/>
                  </a:ext>
                </a:extLst>
              </a:tr>
            </a:tbl>
          </a:graphicData>
        </a:graphic>
      </p:graphicFrame>
      <p:pic>
        <p:nvPicPr>
          <p:cNvPr id="3" name="Picture 2" descr="國立臺灣戲曲學院"/>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209" y="4385640"/>
            <a:ext cx="2207506" cy="585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78945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24970" y="604848"/>
            <a:ext cx="461665" cy="1555422"/>
          </a:xfrm>
          <a:prstGeom prst="rect">
            <a:avLst/>
          </a:prstGeom>
          <a:solidFill>
            <a:schemeClr val="accent2">
              <a:lumMod val="40000"/>
              <a:lumOff val="60000"/>
            </a:schemeClr>
          </a:solidFill>
        </p:spPr>
        <p:txBody>
          <a:bodyPr vert="eaVert" wrap="square">
            <a:spAutoFit/>
          </a:bodyPr>
          <a:lstStyle/>
          <a:p>
            <a:pPr algn="ctr"/>
            <a:r>
              <a:rPr lang="zh-TW" altLang="en-US" sz="1800" b="1" dirty="0">
                <a:latin typeface="標楷體" panose="03000509000000000000" pitchFamily="65" charset="-120"/>
                <a:ea typeface="標楷體" panose="03000509000000000000" pitchFamily="65" charset="-120"/>
                <a:cs typeface="Arial Unicode MS" panose="020B0604020202020204" pitchFamily="34" charset="-120"/>
              </a:rPr>
              <a:t>核銷注意事項</a:t>
            </a:r>
          </a:p>
        </p:txBody>
      </p:sp>
      <p:sp>
        <p:nvSpPr>
          <p:cNvPr id="5" name="內容版面配置區 1"/>
          <p:cNvSpPr>
            <a:spLocks noGrp="1"/>
          </p:cNvSpPr>
          <p:nvPr>
            <p:ph idx="1"/>
          </p:nvPr>
        </p:nvSpPr>
        <p:spPr>
          <a:xfrm>
            <a:off x="827314" y="604849"/>
            <a:ext cx="7986707" cy="4326053"/>
          </a:xfrm>
        </p:spPr>
        <p:txBody>
          <a:bodyPr>
            <a:normAutofit/>
          </a:bodyPr>
          <a:lstStyle/>
          <a:p>
            <a:r>
              <a:rPr lang="zh-TW" altLang="en-US" u="sng" dirty="0">
                <a:solidFill>
                  <a:srgbClr val="0000FF"/>
                </a:solidFill>
                <a:latin typeface="標楷體" panose="03000509000000000000" pitchFamily="65" charset="-120"/>
                <a:ea typeface="Adobe 繁黑體 Std B"/>
              </a:rPr>
              <a:t>請</a:t>
            </a:r>
            <a:r>
              <a:rPr lang="zh-TW" altLang="en-US" b="1" u="sng" dirty="0">
                <a:solidFill>
                  <a:srgbClr val="0000FF"/>
                </a:solidFill>
                <a:latin typeface="標楷體" panose="03000509000000000000" pitchFamily="65" charset="-120"/>
                <a:ea typeface="Adobe 繁黑體 Std B"/>
              </a:rPr>
              <a:t>檢附</a:t>
            </a:r>
            <a:r>
              <a:rPr lang="zh-TW" altLang="en-US" b="1" u="sng" dirty="0">
                <a:solidFill>
                  <a:srgbClr val="FF0000"/>
                </a:solidFill>
                <a:latin typeface="標楷體" panose="03000509000000000000" pitchFamily="65" charset="-120"/>
                <a:ea typeface="Adobe 繁黑體 Std B"/>
              </a:rPr>
              <a:t>原簽</a:t>
            </a:r>
            <a:r>
              <a:rPr lang="zh-TW" altLang="en-US" b="1" u="sng" dirty="0">
                <a:solidFill>
                  <a:srgbClr val="0000FF"/>
                </a:solidFill>
                <a:latin typeface="標楷體" panose="03000509000000000000" pitchFamily="65" charset="-120"/>
                <a:ea typeface="Adobe 繁黑體 Std B"/>
              </a:rPr>
              <a:t>及</a:t>
            </a:r>
            <a:r>
              <a:rPr lang="zh-TW" altLang="en-US" b="1" u="sng" dirty="0">
                <a:solidFill>
                  <a:srgbClr val="FF0000"/>
                </a:solidFill>
                <a:latin typeface="標楷體" panose="03000509000000000000" pitchFamily="65" charset="-120"/>
                <a:ea typeface="Adobe 繁黑體 Std B"/>
              </a:rPr>
              <a:t>實支經費表</a:t>
            </a:r>
            <a:endParaRPr lang="en-US" altLang="zh-TW" b="1" u="sng" dirty="0">
              <a:solidFill>
                <a:srgbClr val="FF0000"/>
              </a:solidFill>
              <a:latin typeface="標楷體" panose="03000509000000000000" pitchFamily="65" charset="-120"/>
              <a:ea typeface="Adobe 繁黑體 Std B"/>
            </a:endParaRPr>
          </a:p>
          <a:p>
            <a:r>
              <a:rPr lang="zh-TW" altLang="en-US" b="1" u="sng" dirty="0" smtClean="0">
                <a:solidFill>
                  <a:srgbClr val="0000FF"/>
                </a:solidFill>
                <a:latin typeface="標楷體" panose="03000509000000000000" pitchFamily="65" charset="-120"/>
                <a:ea typeface="Adobe 繁黑體 Std B"/>
              </a:rPr>
              <a:t>講座鐘點費 </a:t>
            </a:r>
            <a:endParaRPr lang="en-US" altLang="zh-TW" b="1" u="sng" dirty="0">
              <a:solidFill>
                <a:srgbClr val="0000FF"/>
              </a:solidFill>
              <a:latin typeface="標楷體" panose="03000509000000000000" pitchFamily="65" charset="-120"/>
              <a:ea typeface="Adobe 繁黑體 Std B"/>
            </a:endParaRPr>
          </a:p>
          <a:p>
            <a:pPr lvl="1">
              <a:lnSpc>
                <a:spcPts val="2000"/>
              </a:lnSpc>
              <a:spcBef>
                <a:spcPts val="0"/>
              </a:spcBef>
            </a:pPr>
            <a:r>
              <a:rPr lang="zh-TW" altLang="en-US" dirty="0" smtClean="0">
                <a:latin typeface="標楷體" panose="03000509000000000000" pitchFamily="65" charset="-120"/>
                <a:ea typeface="Adobe 繁黑體 Std B"/>
              </a:rPr>
              <a:t>同一時段課程</a:t>
            </a:r>
            <a:r>
              <a:rPr lang="en-US" altLang="zh-TW" dirty="0" smtClean="0">
                <a:latin typeface="標楷體" panose="03000509000000000000" pitchFamily="65" charset="-120"/>
                <a:ea typeface="Adobe 繁黑體 Std B"/>
              </a:rPr>
              <a:t>-</a:t>
            </a:r>
            <a:r>
              <a:rPr lang="zh-TW" altLang="en-US" dirty="0" smtClean="0">
                <a:latin typeface="標楷體" panose="03000509000000000000" pitchFamily="65" charset="-120"/>
                <a:ea typeface="Adobe 繁黑體 Std B"/>
              </a:rPr>
              <a:t>只能有一位領講座鐘點費</a:t>
            </a:r>
            <a:endParaRPr lang="en-US" altLang="zh-TW" dirty="0">
              <a:latin typeface="標楷體" panose="03000509000000000000" pitchFamily="65" charset="-120"/>
              <a:ea typeface="Adobe 繁黑體 Std B"/>
            </a:endParaRPr>
          </a:p>
          <a:p>
            <a:pPr lvl="1">
              <a:lnSpc>
                <a:spcPts val="2000"/>
              </a:lnSpc>
              <a:spcBef>
                <a:spcPts val="0"/>
              </a:spcBef>
            </a:pPr>
            <a:r>
              <a:rPr lang="zh-TW" altLang="en-US" dirty="0" smtClean="0">
                <a:latin typeface="標楷體" panose="03000509000000000000" pitchFamily="65" charset="-120"/>
                <a:ea typeface="Adobe 繁黑體 Std B"/>
              </a:rPr>
              <a:t>若需不只一個助理</a:t>
            </a:r>
            <a:r>
              <a:rPr lang="en-US" altLang="zh-TW" dirty="0" smtClean="0">
                <a:latin typeface="標楷體" panose="03000509000000000000" pitchFamily="65" charset="-120"/>
                <a:ea typeface="Adobe 繁黑體 Std B"/>
              </a:rPr>
              <a:t>/</a:t>
            </a:r>
            <a:r>
              <a:rPr lang="zh-TW" altLang="en-US" dirty="0" smtClean="0">
                <a:latin typeface="標楷體" panose="03000509000000000000" pitchFamily="65" charset="-120"/>
                <a:ea typeface="Adobe 繁黑體 Std B"/>
              </a:rPr>
              <a:t>請說明理由。</a:t>
            </a:r>
            <a:endParaRPr lang="en-US" altLang="zh-TW" dirty="0" smtClean="0">
              <a:latin typeface="標楷體" panose="03000509000000000000" pitchFamily="65" charset="-120"/>
              <a:ea typeface="Adobe 繁黑體 Std B"/>
            </a:endParaRPr>
          </a:p>
          <a:p>
            <a:r>
              <a:rPr lang="zh-TW" altLang="en-US" b="1" u="sng" dirty="0" smtClean="0">
                <a:solidFill>
                  <a:srgbClr val="0000FF"/>
                </a:solidFill>
                <a:latin typeface="標楷體" panose="03000509000000000000" pitchFamily="65" charset="-120"/>
                <a:ea typeface="Adobe 繁黑體 Std B"/>
              </a:rPr>
              <a:t>工讀生</a:t>
            </a:r>
            <a:r>
              <a:rPr lang="zh-TW" altLang="en-US" b="1" dirty="0" smtClean="0">
                <a:latin typeface="標楷體" panose="03000509000000000000" pitchFamily="65" charset="-120"/>
                <a:ea typeface="Adobe 繁黑體 Std B"/>
              </a:rPr>
              <a:t> </a:t>
            </a:r>
            <a:r>
              <a:rPr lang="en-US" altLang="zh-TW" b="1" dirty="0" smtClean="0">
                <a:latin typeface="標楷體" panose="03000509000000000000" pitchFamily="65" charset="-120"/>
                <a:ea typeface="Adobe 繁黑體 Std B"/>
              </a:rPr>
              <a:t>&gt;</a:t>
            </a:r>
            <a:r>
              <a:rPr lang="zh-TW" altLang="en-US" b="1" dirty="0" smtClean="0">
                <a:solidFill>
                  <a:srgbClr val="FF0000"/>
                </a:solidFill>
                <a:latin typeface="標楷體" panose="03000509000000000000" pitchFamily="65" charset="-120"/>
                <a:ea typeface="Adobe 繁黑體 Std B"/>
              </a:rPr>
              <a:t>務必加保 </a:t>
            </a:r>
            <a:r>
              <a:rPr lang="en-US" altLang="zh-TW" b="1" dirty="0" smtClean="0">
                <a:latin typeface="標楷體" panose="03000509000000000000" pitchFamily="65" charset="-120"/>
                <a:ea typeface="Adobe 繁黑體 Std B"/>
              </a:rPr>
              <a:t>(</a:t>
            </a:r>
            <a:r>
              <a:rPr lang="zh-TW" altLang="en-US" b="1" dirty="0" smtClean="0">
                <a:latin typeface="標楷體" panose="03000509000000000000" pitchFamily="65" charset="-120"/>
                <a:ea typeface="Adobe 繁黑體 Std B"/>
              </a:rPr>
              <a:t>勞健保勞退</a:t>
            </a:r>
            <a:r>
              <a:rPr lang="en-US" altLang="zh-TW" b="1" dirty="0" smtClean="0">
                <a:latin typeface="標楷體" panose="03000509000000000000" pitchFamily="65" charset="-120"/>
                <a:ea typeface="Adobe 繁黑體 Std B"/>
              </a:rPr>
              <a:t>)</a:t>
            </a:r>
          </a:p>
          <a:p>
            <a:r>
              <a:rPr lang="zh-TW" altLang="en-US" b="1" u="sng" dirty="0">
                <a:solidFill>
                  <a:srgbClr val="0000FF"/>
                </a:solidFill>
                <a:latin typeface="標楷體" panose="03000509000000000000" pitchFamily="65" charset="-120"/>
                <a:ea typeface="Adobe 繁黑體 Std B"/>
              </a:rPr>
              <a:t>交通</a:t>
            </a:r>
            <a:r>
              <a:rPr lang="zh-TW" altLang="en-US" b="1" u="sng" dirty="0" smtClean="0">
                <a:solidFill>
                  <a:srgbClr val="0000FF"/>
                </a:solidFill>
                <a:latin typeface="標楷體" panose="03000509000000000000" pitchFamily="65" charset="-120"/>
                <a:ea typeface="Adobe 繁黑體 Std B"/>
              </a:rPr>
              <a:t>費</a:t>
            </a:r>
            <a:endParaRPr lang="en-US" altLang="zh-TW" b="1" u="sng" dirty="0" smtClean="0">
              <a:solidFill>
                <a:srgbClr val="0000FF"/>
              </a:solidFill>
              <a:latin typeface="標楷體" panose="03000509000000000000" pitchFamily="65" charset="-120"/>
              <a:ea typeface="Adobe 繁黑體 Std B"/>
            </a:endParaRPr>
          </a:p>
          <a:p>
            <a:pPr lvl="1"/>
            <a:r>
              <a:rPr lang="zh-TW" altLang="en-US" b="1" dirty="0" smtClean="0">
                <a:latin typeface="標楷體" panose="03000509000000000000" pitchFamily="65" charset="-120"/>
                <a:ea typeface="Adobe 繁黑體 Std B"/>
              </a:rPr>
              <a:t>派車：依本校總務處派車廠商所訂額度</a:t>
            </a:r>
            <a:endParaRPr lang="en-US" altLang="zh-TW" b="1" dirty="0" smtClean="0">
              <a:latin typeface="標楷體" panose="03000509000000000000" pitchFamily="65" charset="-120"/>
              <a:ea typeface="Adobe 繁黑體 Std B"/>
            </a:endParaRPr>
          </a:p>
          <a:p>
            <a:pPr marL="294894" lvl="1" indent="0">
              <a:buNone/>
            </a:pPr>
            <a:r>
              <a:rPr lang="zh-TW" altLang="en-US" b="1" dirty="0">
                <a:latin typeface="標楷體" panose="03000509000000000000" pitchFamily="65" charset="-120"/>
                <a:ea typeface="Adobe 繁黑體 Std B"/>
              </a:rPr>
              <a:t> </a:t>
            </a:r>
            <a:r>
              <a:rPr lang="zh-TW" altLang="en-US" b="1" dirty="0" smtClean="0">
                <a:latin typeface="標楷體" panose="03000509000000000000" pitchFamily="65" charset="-120"/>
                <a:ea typeface="Adobe 繁黑體 Std B"/>
              </a:rPr>
              <a:t>  </a:t>
            </a:r>
            <a:r>
              <a:rPr lang="en-US" altLang="zh-TW" b="1" dirty="0" smtClean="0">
                <a:latin typeface="標楷體" panose="03000509000000000000" pitchFamily="65" charset="-120"/>
                <a:ea typeface="Adobe 繁黑體 Std B"/>
              </a:rPr>
              <a:t>PS</a:t>
            </a:r>
            <a:r>
              <a:rPr lang="zh-TW" altLang="en-US" b="1" dirty="0" smtClean="0">
                <a:latin typeface="標楷體" panose="03000509000000000000" pitchFamily="65" charset="-120"/>
                <a:ea typeface="Adobe 繁黑體 Std B"/>
              </a:rPr>
              <a:t> </a:t>
            </a:r>
            <a:r>
              <a:rPr lang="zh-TW" altLang="en-US" b="1" dirty="0" smtClean="0">
                <a:solidFill>
                  <a:srgbClr val="C00000"/>
                </a:solidFill>
                <a:latin typeface="標楷體" panose="03000509000000000000" pitchFamily="65" charset="-120"/>
                <a:ea typeface="Adobe 繁黑體 Std B"/>
              </a:rPr>
              <a:t>若有特殊需求，而更實惠的狀況，說明清楚並專簽</a:t>
            </a:r>
            <a:r>
              <a:rPr lang="zh-TW" altLang="en-US" b="1" dirty="0" smtClean="0">
                <a:latin typeface="標楷體" panose="03000509000000000000" pitchFamily="65" charset="-120"/>
                <a:ea typeface="Adobe 繁黑體 Std B"/>
              </a:rPr>
              <a:t>。</a:t>
            </a:r>
            <a:endParaRPr lang="en-US" altLang="zh-TW" b="1" dirty="0" smtClean="0">
              <a:latin typeface="標楷體" panose="03000509000000000000" pitchFamily="65" charset="-120"/>
              <a:ea typeface="Adobe 繁黑體 Std B"/>
            </a:endParaRPr>
          </a:p>
          <a:p>
            <a:pPr lvl="1"/>
            <a:r>
              <a:rPr lang="zh-TW" altLang="en-US" b="1" dirty="0" smtClean="0">
                <a:latin typeface="標楷體" panose="03000509000000000000" pitchFamily="65" charset="-120"/>
                <a:ea typeface="Adobe 繁黑體 Std B"/>
              </a:rPr>
              <a:t>國內外出差旅費報支要點規定略以：</a:t>
            </a:r>
            <a:r>
              <a:rPr lang="zh-TW" altLang="en-US" dirty="0" smtClean="0">
                <a:latin typeface="標楷體" panose="03000509000000000000" pitchFamily="65" charset="-120"/>
                <a:ea typeface="Adobe 繁黑體 Std B"/>
              </a:rPr>
              <a:t>購買含住宿及交通之套裝行程，得在不超過住宿費加計交通費之規定數額內檢據覈實報支；搭乘飛機、高鐵、座</a:t>
            </a:r>
            <a:r>
              <a:rPr lang="en-US" altLang="zh-TW" dirty="0" smtClean="0">
                <a:latin typeface="標楷體" panose="03000509000000000000" pitchFamily="65" charset="-120"/>
                <a:ea typeface="Adobe 繁黑體 Std B"/>
              </a:rPr>
              <a:t>(</a:t>
            </a:r>
            <a:r>
              <a:rPr lang="zh-TW" altLang="en-US" dirty="0" smtClean="0">
                <a:latin typeface="標楷體" panose="03000509000000000000" pitchFamily="65" charset="-120"/>
                <a:ea typeface="Adobe 繁黑體 Std B"/>
              </a:rPr>
              <a:t>艙</a:t>
            </a:r>
            <a:r>
              <a:rPr lang="en-US" altLang="zh-TW" dirty="0" smtClean="0">
                <a:latin typeface="標楷體" panose="03000509000000000000" pitchFamily="65" charset="-120"/>
                <a:ea typeface="Adobe 繁黑體 Std B"/>
              </a:rPr>
              <a:t>)</a:t>
            </a:r>
            <a:r>
              <a:rPr lang="zh-TW" altLang="en-US" dirty="0" smtClean="0">
                <a:latin typeface="標楷體" panose="03000509000000000000" pitchFamily="65" charset="-120"/>
                <a:ea typeface="Adobe 繁黑體 Std B"/>
              </a:rPr>
              <a:t>位有分等之船舶者，應另檢附票根或購票證明文件，作為搭乘之證明，但使用經費結報系統報支者，無須檢附。。</a:t>
            </a:r>
            <a:endParaRPr lang="en-US" altLang="zh-TW" b="1" dirty="0" smtClean="0">
              <a:latin typeface="標楷體" panose="03000509000000000000" pitchFamily="65" charset="-120"/>
              <a:ea typeface="Adobe 繁黑體 Std B"/>
            </a:endParaRPr>
          </a:p>
        </p:txBody>
      </p:sp>
      <p:pic>
        <p:nvPicPr>
          <p:cNvPr id="7" name="Picture 2" descr="國立臺灣戲曲學院"/>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06515" y="19369"/>
            <a:ext cx="2207506" cy="585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75857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628650" y="543128"/>
            <a:ext cx="7886700" cy="4089594"/>
          </a:xfrm>
        </p:spPr>
        <p:txBody>
          <a:bodyPr>
            <a:normAutofit/>
          </a:bodyPr>
          <a:lstStyle/>
          <a:p>
            <a:pPr>
              <a:lnSpc>
                <a:spcPts val="2250"/>
              </a:lnSpc>
              <a:spcAft>
                <a:spcPts val="450"/>
              </a:spcAft>
            </a:pPr>
            <a:r>
              <a:rPr lang="zh-TW" altLang="en-US" dirty="0">
                <a:latin typeface="標楷體" panose="03000509000000000000" pitchFamily="65" charset="-120"/>
                <a:ea typeface="Adobe 繁黑體 Std B"/>
              </a:rPr>
              <a:t>高等教育深耕計畫</a:t>
            </a:r>
            <a:r>
              <a:rPr lang="en-US" altLang="zh-TW" dirty="0">
                <a:latin typeface="標楷體" panose="03000509000000000000" pitchFamily="65" charset="-120"/>
                <a:ea typeface="Adobe 繁黑體 Std B"/>
              </a:rPr>
              <a:t>-</a:t>
            </a:r>
            <a:r>
              <a:rPr lang="zh-TW" altLang="en-US" b="1" dirty="0">
                <a:solidFill>
                  <a:srgbClr val="FF0000"/>
                </a:solidFill>
                <a:latin typeface="標楷體" panose="03000509000000000000" pitchFamily="65" charset="-120"/>
                <a:ea typeface="Adobe 繁黑體 Std B"/>
              </a:rPr>
              <a:t>若為課程，學生應不得支領工讀費</a:t>
            </a:r>
            <a:r>
              <a:rPr lang="zh-TW" altLang="en-US" dirty="0" smtClean="0">
                <a:latin typeface="標楷體" panose="03000509000000000000" pitchFamily="65" charset="-120"/>
                <a:ea typeface="Adobe 繁黑體 Std B"/>
              </a:rPr>
              <a:t>。</a:t>
            </a:r>
            <a:endParaRPr lang="en-US" altLang="zh-TW" dirty="0" smtClean="0">
              <a:latin typeface="標楷體" panose="03000509000000000000" pitchFamily="65" charset="-120"/>
              <a:ea typeface="Adobe 繁黑體 Std B"/>
            </a:endParaRPr>
          </a:p>
          <a:p>
            <a:pPr marL="0" indent="0">
              <a:lnSpc>
                <a:spcPts val="2250"/>
              </a:lnSpc>
              <a:spcAft>
                <a:spcPts val="450"/>
              </a:spcAft>
              <a:buNone/>
            </a:pPr>
            <a:r>
              <a:rPr lang="zh-TW" altLang="en-US" dirty="0">
                <a:latin typeface="標楷體" panose="03000509000000000000" pitchFamily="65" charset="-120"/>
                <a:ea typeface="Adobe 繁黑體 Std B"/>
              </a:rPr>
              <a:t> </a:t>
            </a:r>
            <a:r>
              <a:rPr lang="zh-TW" altLang="en-US" dirty="0" smtClean="0">
                <a:latin typeface="標楷體" panose="03000509000000000000" pitchFamily="65" charset="-120"/>
                <a:ea typeface="Adobe 繁黑體 Std B"/>
              </a:rPr>
              <a:t> </a:t>
            </a:r>
            <a:r>
              <a:rPr lang="en-US" altLang="zh-TW" dirty="0" smtClean="0">
                <a:latin typeface="標楷體" panose="03000509000000000000" pitchFamily="65" charset="-120"/>
                <a:ea typeface="Adobe 繁黑體 Std B"/>
              </a:rPr>
              <a:t>(</a:t>
            </a:r>
            <a:r>
              <a:rPr lang="zh-TW" altLang="en-US" dirty="0">
                <a:latin typeface="標楷體" panose="03000509000000000000" pitchFamily="65" charset="-120"/>
                <a:ea typeface="Adobe 繁黑體 Std B"/>
              </a:rPr>
              <a:t>非課程之學員因課程需求需要協助則</a:t>
            </a:r>
            <a:r>
              <a:rPr lang="zh-TW" altLang="en-US" dirty="0" smtClean="0">
                <a:latin typeface="標楷體" panose="03000509000000000000" pitchFamily="65" charset="-120"/>
                <a:ea typeface="Adobe 繁黑體 Std B"/>
              </a:rPr>
              <a:t>不在此</a:t>
            </a:r>
            <a:r>
              <a:rPr lang="zh-TW" altLang="en-US" dirty="0">
                <a:latin typeface="標楷體" panose="03000509000000000000" pitchFamily="65" charset="-120"/>
                <a:ea typeface="Adobe 繁黑體 Std B"/>
              </a:rPr>
              <a:t>限</a:t>
            </a:r>
            <a:r>
              <a:rPr lang="en-US" altLang="zh-TW" dirty="0" smtClean="0">
                <a:latin typeface="標楷體" panose="03000509000000000000" pitchFamily="65" charset="-120"/>
                <a:ea typeface="Adobe 繁黑體 Std B"/>
              </a:rPr>
              <a:t>)</a:t>
            </a:r>
          </a:p>
          <a:p>
            <a:pPr>
              <a:lnSpc>
                <a:spcPts val="1800"/>
              </a:lnSpc>
              <a:spcAft>
                <a:spcPts val="450"/>
              </a:spcAft>
            </a:pPr>
            <a:endParaRPr lang="en-US" altLang="zh-TW" dirty="0">
              <a:latin typeface="標楷體" panose="03000509000000000000" pitchFamily="65" charset="-120"/>
              <a:ea typeface="Adobe 繁黑體 Std B"/>
            </a:endParaRPr>
          </a:p>
          <a:p>
            <a:pPr>
              <a:lnSpc>
                <a:spcPts val="1800"/>
              </a:lnSpc>
              <a:spcAft>
                <a:spcPts val="450"/>
              </a:spcAft>
            </a:pPr>
            <a:r>
              <a:rPr lang="zh-TW" altLang="en-US" b="1" u="sng" dirty="0">
                <a:latin typeface="標楷體" panose="03000509000000000000" pitchFamily="65" charset="-120"/>
                <a:ea typeface="Adobe 繁黑體 Std B"/>
              </a:rPr>
              <a:t>請購單之</a:t>
            </a:r>
            <a:r>
              <a:rPr lang="zh-TW" altLang="en-US" b="1" u="sng" dirty="0">
                <a:solidFill>
                  <a:srgbClr val="0000FF"/>
                </a:solidFill>
                <a:latin typeface="標楷體" panose="03000509000000000000" pitchFamily="65" charset="-120"/>
                <a:ea typeface="Adobe 繁黑體 Std B"/>
              </a:rPr>
              <a:t>用途說明</a:t>
            </a:r>
            <a:r>
              <a:rPr lang="en-US" altLang="zh-TW" b="1" u="sng" dirty="0">
                <a:latin typeface="標楷體" panose="03000509000000000000" pitchFamily="65" charset="-120"/>
                <a:ea typeface="Adobe 繁黑體 Std B"/>
              </a:rPr>
              <a:t>-</a:t>
            </a:r>
            <a:r>
              <a:rPr lang="zh-TW" altLang="en-US" b="1" u="sng" dirty="0">
                <a:solidFill>
                  <a:srgbClr val="0000FF"/>
                </a:solidFill>
                <a:latin typeface="標楷體" panose="03000509000000000000" pitchFamily="65" charset="-120"/>
                <a:ea typeface="Adobe 繁黑體 Std B"/>
              </a:rPr>
              <a:t>請詳述</a:t>
            </a:r>
            <a:r>
              <a:rPr lang="zh-TW" altLang="en-US" b="1" u="sng" dirty="0">
                <a:solidFill>
                  <a:srgbClr val="FF0000"/>
                </a:solidFill>
                <a:latin typeface="標楷體" panose="03000509000000000000" pitchFamily="65" charset="-120"/>
                <a:ea typeface="Adobe 繁黑體 Std B"/>
              </a:rPr>
              <a:t>計畫名稱</a:t>
            </a:r>
            <a:r>
              <a:rPr lang="en-US" altLang="zh-TW" b="1" u="sng" dirty="0">
                <a:solidFill>
                  <a:srgbClr val="FF0000"/>
                </a:solidFill>
                <a:latin typeface="標楷體" panose="03000509000000000000" pitchFamily="65" charset="-120"/>
                <a:ea typeface="Adobe 繁黑體 Std B"/>
              </a:rPr>
              <a:t>-</a:t>
            </a:r>
            <a:r>
              <a:rPr lang="zh-TW" altLang="en-US" b="1" u="sng" dirty="0">
                <a:solidFill>
                  <a:srgbClr val="FF0000"/>
                </a:solidFill>
                <a:latin typeface="標楷體" panose="03000509000000000000" pitchFamily="65" charset="-120"/>
                <a:ea typeface="Adobe 繁黑體 Std B"/>
              </a:rPr>
              <a:t>分項名稱</a:t>
            </a:r>
            <a:r>
              <a:rPr lang="en-US" altLang="zh-TW" b="1" u="sng" dirty="0">
                <a:solidFill>
                  <a:srgbClr val="FF0000"/>
                </a:solidFill>
                <a:latin typeface="標楷體" panose="03000509000000000000" pitchFamily="65" charset="-120"/>
                <a:ea typeface="Adobe 繁黑體 Std B"/>
              </a:rPr>
              <a:t>-</a:t>
            </a:r>
            <a:r>
              <a:rPr lang="zh-TW" altLang="en-US" b="1" u="sng" dirty="0" smtClean="0">
                <a:solidFill>
                  <a:srgbClr val="FF0000"/>
                </a:solidFill>
                <a:latin typeface="標楷體" panose="03000509000000000000" pitchFamily="65" charset="-120"/>
                <a:ea typeface="Adobe 繁黑體 Std B"/>
              </a:rPr>
              <a:t>項目</a:t>
            </a:r>
            <a:endParaRPr lang="en-US" altLang="zh-TW" b="1" u="sng" dirty="0" smtClean="0">
              <a:solidFill>
                <a:srgbClr val="FF0000"/>
              </a:solidFill>
              <a:latin typeface="標楷體" panose="03000509000000000000" pitchFamily="65" charset="-120"/>
              <a:ea typeface="Adobe 繁黑體 Std B"/>
            </a:endParaRPr>
          </a:p>
          <a:p>
            <a:pPr>
              <a:lnSpc>
                <a:spcPts val="1800"/>
              </a:lnSpc>
              <a:spcAft>
                <a:spcPts val="450"/>
              </a:spcAft>
            </a:pPr>
            <a:endParaRPr lang="en-US" altLang="zh-TW" b="1" u="sng" dirty="0">
              <a:latin typeface="標楷體" panose="03000509000000000000" pitchFamily="65" charset="-120"/>
              <a:ea typeface="Adobe 繁黑體 Std B"/>
            </a:endParaRPr>
          </a:p>
          <a:p>
            <a:pPr marL="82296" indent="0">
              <a:lnSpc>
                <a:spcPts val="1800"/>
              </a:lnSpc>
              <a:spcAft>
                <a:spcPts val="450"/>
              </a:spcAft>
              <a:buNone/>
            </a:pPr>
            <a:r>
              <a:rPr lang="zh-TW" altLang="en-US" dirty="0">
                <a:latin typeface="標楷體" panose="03000509000000000000" pitchFamily="65" charset="-120"/>
                <a:ea typeface="Adobe 繁黑體 Std B"/>
              </a:rPr>
              <a:t>  </a:t>
            </a:r>
            <a:r>
              <a:rPr lang="en-US" altLang="zh-TW" dirty="0">
                <a:solidFill>
                  <a:srgbClr val="0000FF"/>
                </a:solidFill>
                <a:latin typeface="標楷體" panose="03000509000000000000" pitchFamily="65" charset="-120"/>
                <a:ea typeface="Adobe 繁黑體 Std B"/>
              </a:rPr>
              <a:t>EX</a:t>
            </a:r>
            <a:r>
              <a:rPr lang="zh-TW" altLang="en-US" dirty="0">
                <a:latin typeface="標楷體" panose="03000509000000000000" pitchFamily="65" charset="-120"/>
                <a:ea typeface="Adobe 繁黑體 Std B"/>
              </a:rPr>
              <a:t> 高等教育深耕計畫</a:t>
            </a:r>
            <a:r>
              <a:rPr lang="en-US" altLang="zh-TW" dirty="0">
                <a:latin typeface="標楷體" panose="03000509000000000000" pitchFamily="65" charset="-120"/>
                <a:ea typeface="Adobe 繁黑體 Std B"/>
              </a:rPr>
              <a:t>-</a:t>
            </a:r>
            <a:r>
              <a:rPr lang="zh-TW" altLang="en-US" dirty="0">
                <a:latin typeface="標楷體" panose="03000509000000000000" pitchFamily="65" charset="-120"/>
                <a:ea typeface="Adobe 繁黑體 Std B"/>
              </a:rPr>
              <a:t>教師專業成長所需費用</a:t>
            </a:r>
            <a:r>
              <a:rPr lang="en-US" altLang="zh-TW" dirty="0">
                <a:latin typeface="標楷體" panose="03000509000000000000" pitchFamily="65" charset="-120"/>
                <a:ea typeface="Adobe 繁黑體 Std B"/>
              </a:rPr>
              <a:t>(</a:t>
            </a:r>
            <a:r>
              <a:rPr lang="zh-TW" altLang="en-US" dirty="0">
                <a:latin typeface="標楷體" panose="03000509000000000000" pitchFamily="65" charset="-120"/>
                <a:ea typeface="Adobe 繁黑體 Std B"/>
              </a:rPr>
              <a:t>膳費，講座鐘點費，印刷費</a:t>
            </a:r>
            <a:r>
              <a:rPr lang="en-US" altLang="zh-TW" dirty="0">
                <a:latin typeface="標楷體" panose="03000509000000000000" pitchFamily="65" charset="-120"/>
                <a:ea typeface="Adobe 繁黑體 Std B"/>
              </a:rPr>
              <a:t>)</a:t>
            </a:r>
          </a:p>
          <a:p>
            <a:pPr>
              <a:lnSpc>
                <a:spcPts val="1800"/>
              </a:lnSpc>
              <a:spcAft>
                <a:spcPts val="450"/>
              </a:spcAft>
            </a:pPr>
            <a:endParaRPr lang="en-US" altLang="zh-TW" dirty="0">
              <a:latin typeface="標楷體" panose="03000509000000000000" pitchFamily="65" charset="-120"/>
              <a:ea typeface="Adobe 繁黑體 Std B"/>
            </a:endParaRPr>
          </a:p>
        </p:txBody>
      </p:sp>
      <p:sp>
        <p:nvSpPr>
          <p:cNvPr id="4" name="矩形 3"/>
          <p:cNvSpPr/>
          <p:nvPr/>
        </p:nvSpPr>
        <p:spPr>
          <a:xfrm>
            <a:off x="111254" y="632280"/>
            <a:ext cx="461665" cy="1500558"/>
          </a:xfrm>
          <a:prstGeom prst="rect">
            <a:avLst/>
          </a:prstGeom>
          <a:solidFill>
            <a:schemeClr val="accent2">
              <a:lumMod val="40000"/>
              <a:lumOff val="60000"/>
            </a:schemeClr>
          </a:solidFill>
        </p:spPr>
        <p:txBody>
          <a:bodyPr vert="eaVert" wrap="square">
            <a:spAutoFit/>
          </a:bodyPr>
          <a:lstStyle/>
          <a:p>
            <a:pPr algn="ctr"/>
            <a:r>
              <a:rPr lang="zh-TW" altLang="en-US" sz="1800" b="1" dirty="0">
                <a:latin typeface="標楷體" panose="03000509000000000000" pitchFamily="65" charset="-120"/>
                <a:ea typeface="標楷體" panose="03000509000000000000" pitchFamily="65" charset="-120"/>
                <a:cs typeface="Arial Unicode MS" panose="020B0604020202020204" pitchFamily="34" charset="-120"/>
              </a:rPr>
              <a:t>核銷注意事項</a:t>
            </a:r>
          </a:p>
        </p:txBody>
      </p:sp>
      <p:pic>
        <p:nvPicPr>
          <p:cNvPr id="307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919" y="3210808"/>
            <a:ext cx="3161481" cy="11718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4399" y="3178660"/>
            <a:ext cx="1980475" cy="4052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44399" y="3661482"/>
            <a:ext cx="606368" cy="3167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37224" y="4089085"/>
            <a:ext cx="1645104" cy="2935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90250" y="3193531"/>
            <a:ext cx="1701894" cy="28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8"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06477" y="3528243"/>
            <a:ext cx="1183481" cy="2976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9"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30472" y="3968296"/>
            <a:ext cx="591740" cy="4429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2" descr="國立臺灣戲曲學院"/>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88391" y="0"/>
            <a:ext cx="2207506" cy="585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55165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612826" y="814873"/>
            <a:ext cx="7668322" cy="2830286"/>
          </a:xfrm>
        </p:spPr>
        <p:txBody>
          <a:bodyPr/>
          <a:lstStyle/>
          <a:p>
            <a:pPr>
              <a:lnSpc>
                <a:spcPts val="1800"/>
              </a:lnSpc>
              <a:spcAft>
                <a:spcPts val="450"/>
              </a:spcAft>
            </a:pPr>
            <a:r>
              <a:rPr lang="zh-TW" altLang="en-US" u="sng" dirty="0">
                <a:latin typeface="標楷體" panose="03000509000000000000" pitchFamily="65" charset="-120"/>
                <a:ea typeface="Adobe 繁黑體 Std B"/>
              </a:rPr>
              <a:t>經費流程</a:t>
            </a:r>
            <a:r>
              <a:rPr lang="zh-TW" altLang="en-US" u="sng" dirty="0" smtClean="0">
                <a:latin typeface="標楷體" panose="03000509000000000000" pitchFamily="65" charset="-120"/>
                <a:ea typeface="Adobe 繁黑體 Std B"/>
              </a:rPr>
              <a:t>：</a:t>
            </a:r>
            <a:endParaRPr lang="en-US" altLang="zh-TW" u="sng" dirty="0" smtClean="0">
              <a:latin typeface="標楷體" panose="03000509000000000000" pitchFamily="65" charset="-120"/>
              <a:ea typeface="Adobe 繁黑體 Std B"/>
            </a:endParaRPr>
          </a:p>
          <a:p>
            <a:pPr>
              <a:lnSpc>
                <a:spcPts val="1800"/>
              </a:lnSpc>
              <a:spcAft>
                <a:spcPts val="450"/>
              </a:spcAft>
            </a:pPr>
            <a:endParaRPr lang="en-US" altLang="zh-TW" u="sng" dirty="0">
              <a:latin typeface="標楷體" panose="03000509000000000000" pitchFamily="65" charset="-120"/>
              <a:ea typeface="Adobe 繁黑體 Std B"/>
            </a:endParaRPr>
          </a:p>
          <a:p>
            <a:pPr>
              <a:lnSpc>
                <a:spcPts val="1800"/>
              </a:lnSpc>
              <a:spcAft>
                <a:spcPts val="450"/>
              </a:spcAft>
            </a:pPr>
            <a:endParaRPr lang="en-US" altLang="zh-TW" u="sng" dirty="0" smtClean="0">
              <a:latin typeface="標楷體" panose="03000509000000000000" pitchFamily="65" charset="-120"/>
              <a:ea typeface="Adobe 繁黑體 Std B"/>
            </a:endParaRPr>
          </a:p>
          <a:p>
            <a:pPr>
              <a:lnSpc>
                <a:spcPts val="1800"/>
              </a:lnSpc>
              <a:spcAft>
                <a:spcPts val="450"/>
              </a:spcAft>
            </a:pPr>
            <a:endParaRPr lang="en-US" altLang="zh-TW" u="sng" dirty="0">
              <a:latin typeface="標楷體" panose="03000509000000000000" pitchFamily="65" charset="-120"/>
              <a:ea typeface="Adobe 繁黑體 Std B"/>
            </a:endParaRPr>
          </a:p>
          <a:p>
            <a:pPr marL="0" indent="0">
              <a:lnSpc>
                <a:spcPts val="1800"/>
              </a:lnSpc>
              <a:spcAft>
                <a:spcPts val="450"/>
              </a:spcAft>
              <a:buNone/>
            </a:pPr>
            <a:r>
              <a:rPr lang="zh-TW" altLang="en-US" dirty="0">
                <a:latin typeface="標楷體" panose="03000509000000000000" pitchFamily="65" charset="-120"/>
                <a:ea typeface="Adobe 繁黑體 Std B"/>
              </a:rPr>
              <a:t> </a:t>
            </a:r>
            <a:endParaRPr lang="en-US" altLang="zh-TW" dirty="0">
              <a:latin typeface="標楷體" panose="03000509000000000000" pitchFamily="65" charset="-120"/>
              <a:ea typeface="Adobe 繁黑體 Std B"/>
            </a:endParaRPr>
          </a:p>
          <a:p>
            <a:pPr marL="82296" indent="0">
              <a:lnSpc>
                <a:spcPts val="1800"/>
              </a:lnSpc>
              <a:spcAft>
                <a:spcPts val="450"/>
              </a:spcAft>
              <a:buNone/>
            </a:pPr>
            <a:r>
              <a:rPr lang="zh-TW" altLang="en-US" dirty="0" smtClean="0">
                <a:latin typeface="標楷體" panose="03000509000000000000" pitchFamily="65" charset="-120"/>
                <a:ea typeface="Adobe 繁黑體 Std B"/>
              </a:rPr>
              <a:t>* 人員</a:t>
            </a:r>
            <a:r>
              <a:rPr lang="zh-TW" altLang="en-US" dirty="0">
                <a:latin typeface="標楷體" panose="03000509000000000000" pitchFamily="65" charset="-120"/>
                <a:ea typeface="Adobe 繁黑體 Std B"/>
              </a:rPr>
              <a:t>出差 </a:t>
            </a:r>
            <a:r>
              <a:rPr lang="en-US" altLang="zh-TW" dirty="0">
                <a:solidFill>
                  <a:srgbClr val="FF0000"/>
                </a:solidFill>
                <a:latin typeface="標楷體" panose="03000509000000000000" pitchFamily="65" charset="-120"/>
                <a:ea typeface="Adobe 繁黑體 Std B"/>
              </a:rPr>
              <a:t>&gt;</a:t>
            </a:r>
            <a:r>
              <a:rPr lang="en-US" altLang="zh-TW" dirty="0">
                <a:latin typeface="標楷體" panose="03000509000000000000" pitchFamily="65" charset="-120"/>
                <a:ea typeface="Adobe 繁黑體 Std B"/>
              </a:rPr>
              <a:t> </a:t>
            </a:r>
            <a:r>
              <a:rPr lang="zh-TW" altLang="en-US" dirty="0">
                <a:latin typeface="標楷體" panose="03000509000000000000" pitchFamily="65" charset="-120"/>
                <a:ea typeface="Adobe 繁黑體 Std B"/>
              </a:rPr>
              <a:t>人事室</a:t>
            </a:r>
            <a:r>
              <a:rPr lang="zh-TW" altLang="en-US" dirty="0" smtClean="0">
                <a:latin typeface="標楷體" panose="03000509000000000000" pitchFamily="65" charset="-120"/>
                <a:ea typeface="Adobe 繁黑體 Std B"/>
              </a:rPr>
              <a:t>。</a:t>
            </a:r>
            <a:endParaRPr lang="en-US" altLang="zh-TW" dirty="0" smtClean="0">
              <a:latin typeface="標楷體" panose="03000509000000000000" pitchFamily="65" charset="-120"/>
              <a:ea typeface="Adobe 繁黑體 Std B"/>
            </a:endParaRPr>
          </a:p>
          <a:p>
            <a:pPr marL="82296" indent="0">
              <a:lnSpc>
                <a:spcPts val="1800"/>
              </a:lnSpc>
              <a:spcAft>
                <a:spcPts val="450"/>
              </a:spcAft>
              <a:buNone/>
            </a:pPr>
            <a:r>
              <a:rPr lang="zh-TW" altLang="en-US" dirty="0" smtClean="0">
                <a:latin typeface="標楷體" panose="03000509000000000000" pitchFamily="65" charset="-120"/>
                <a:ea typeface="Adobe 繁黑體 Std B"/>
              </a:rPr>
              <a:t>* 電腦相關 </a:t>
            </a:r>
            <a:r>
              <a:rPr lang="en-US" altLang="zh-TW" dirty="0" smtClean="0">
                <a:latin typeface="標楷體" panose="03000509000000000000" pitchFamily="65" charset="-120"/>
                <a:ea typeface="Adobe 繁黑體 Std B"/>
              </a:rPr>
              <a:t>&gt;</a:t>
            </a:r>
            <a:r>
              <a:rPr lang="zh-TW" altLang="en-US" dirty="0" smtClean="0">
                <a:latin typeface="標楷體" panose="03000509000000000000" pitchFamily="65" charset="-120"/>
                <a:ea typeface="Adobe 繁黑體 Std B"/>
              </a:rPr>
              <a:t> 圖資中心</a:t>
            </a:r>
            <a:endParaRPr lang="en-US" altLang="zh-TW" dirty="0" smtClean="0">
              <a:latin typeface="標楷體" panose="03000509000000000000" pitchFamily="65" charset="-120"/>
              <a:ea typeface="Adobe 繁黑體 Std B"/>
            </a:endParaRPr>
          </a:p>
          <a:p>
            <a:pPr marL="82296" indent="0">
              <a:lnSpc>
                <a:spcPts val="1800"/>
              </a:lnSpc>
              <a:spcAft>
                <a:spcPts val="450"/>
              </a:spcAft>
              <a:buNone/>
            </a:pPr>
            <a:endParaRPr lang="en-US" altLang="zh-TW" dirty="0">
              <a:latin typeface="標楷體" panose="03000509000000000000" pitchFamily="65" charset="-120"/>
              <a:ea typeface="Adobe 繁黑體 Std B"/>
            </a:endParaRPr>
          </a:p>
          <a:p>
            <a:pPr>
              <a:lnSpc>
                <a:spcPts val="1800"/>
              </a:lnSpc>
              <a:spcAft>
                <a:spcPts val="450"/>
              </a:spcAft>
            </a:pPr>
            <a:r>
              <a:rPr lang="zh-TW" altLang="en-US" u="sng" dirty="0">
                <a:latin typeface="標楷體" panose="03000509000000000000" pitchFamily="65" charset="-120"/>
                <a:ea typeface="Adobe 繁黑體 Std B"/>
              </a:rPr>
              <a:t>相關費用</a:t>
            </a:r>
            <a:r>
              <a:rPr lang="zh-TW" altLang="en-US" u="sng" dirty="0" smtClean="0">
                <a:latin typeface="標楷體" panose="03000509000000000000" pitchFamily="65" charset="-120"/>
                <a:ea typeface="Adobe 繁黑體 Std B"/>
              </a:rPr>
              <a:t>請</a:t>
            </a:r>
            <a:r>
              <a:rPr lang="zh-TW" altLang="en-US" b="1" u="sng" dirty="0">
                <a:effectLst>
                  <a:outerShdw blurRad="38100" dist="38100" dir="2700000" algn="tl">
                    <a:srgbClr val="000000">
                      <a:alpha val="43137"/>
                    </a:srgbClr>
                  </a:outerShdw>
                </a:effectLst>
                <a:latin typeface="標楷體" panose="03000509000000000000" pitchFamily="65" charset="-120"/>
                <a:ea typeface="Adobe 繁黑體 Std B"/>
              </a:rPr>
              <a:t>務必</a:t>
            </a:r>
            <a:r>
              <a:rPr lang="zh-TW" altLang="en-US" u="sng" dirty="0" smtClean="0">
                <a:latin typeface="標楷體" panose="03000509000000000000" pitchFamily="65" charset="-120"/>
                <a:ea typeface="Adobe 繁黑體 Std B"/>
              </a:rPr>
              <a:t>事先</a:t>
            </a:r>
            <a:r>
              <a:rPr lang="zh-TW" altLang="en-US" u="sng" dirty="0">
                <a:latin typeface="標楷體" panose="03000509000000000000" pitchFamily="65" charset="-120"/>
                <a:ea typeface="Adobe 繁黑體 Std B"/>
              </a:rPr>
              <a:t>簽准</a:t>
            </a:r>
            <a:r>
              <a:rPr lang="zh-TW" altLang="en-US" u="sng" dirty="0" smtClean="0">
                <a:latin typeface="標楷體" panose="03000509000000000000" pitchFamily="65" charset="-120"/>
                <a:ea typeface="Adobe 繁黑體 Std B"/>
              </a:rPr>
              <a:t>。</a:t>
            </a:r>
            <a:endParaRPr lang="en-US" altLang="zh-TW" u="sng" dirty="0">
              <a:latin typeface="標楷體" panose="03000509000000000000" pitchFamily="65" charset="-120"/>
              <a:ea typeface="Adobe 繁黑體 Std B"/>
            </a:endParaRPr>
          </a:p>
          <a:p>
            <a:endParaRPr lang="zh-TW" altLang="en-US" dirty="0">
              <a:latin typeface="標楷體" panose="03000509000000000000" pitchFamily="65" charset="-120"/>
              <a:ea typeface="Adobe 繁黑體 Std B"/>
            </a:endParaRPr>
          </a:p>
        </p:txBody>
      </p:sp>
      <p:sp>
        <p:nvSpPr>
          <p:cNvPr id="4" name="內容版面配置區 2"/>
          <p:cNvSpPr txBox="1">
            <a:spLocks/>
          </p:cNvSpPr>
          <p:nvPr/>
        </p:nvSpPr>
        <p:spPr>
          <a:xfrm>
            <a:off x="612826" y="3584136"/>
            <a:ext cx="7468766" cy="12055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lt2"/>
              </a:buClr>
              <a:buSzPts val="1800"/>
              <a:buFont typeface="Montserrat"/>
              <a:buChar char="●"/>
              <a:defRPr sz="1800" b="0" i="0" u="none" strike="noStrike" cap="none">
                <a:solidFill>
                  <a:schemeClr val="lt2"/>
                </a:solidFill>
                <a:latin typeface="Montserrat"/>
                <a:ea typeface="Montserrat"/>
                <a:cs typeface="Montserrat"/>
                <a:sym typeface="Montserrat"/>
              </a:defRPr>
            </a:lvl1pPr>
            <a:lvl2pPr marL="914400" marR="0" lvl="1"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2pPr>
            <a:lvl3pPr marL="1371600" marR="0" lvl="2"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3pPr>
            <a:lvl4pPr marL="1828800" marR="0" lvl="3"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4pPr>
            <a:lvl5pPr marL="2286000" marR="0" lvl="4"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5pPr>
            <a:lvl6pPr marL="2743200" marR="0" lvl="5"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6pPr>
            <a:lvl7pPr marL="3200400" marR="0" lvl="6"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7pPr>
            <a:lvl8pPr marL="3657600" marR="0" lvl="7" indent="-317500" algn="l" rtl="0">
              <a:lnSpc>
                <a:spcPct val="115000"/>
              </a:lnSpc>
              <a:spcBef>
                <a:spcPts val="1600"/>
              </a:spcBef>
              <a:spcAft>
                <a:spcPts val="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8pPr>
            <a:lvl9pPr marL="4114800" marR="0" lvl="8" indent="-317500" algn="l" rtl="0">
              <a:lnSpc>
                <a:spcPct val="115000"/>
              </a:lnSpc>
              <a:spcBef>
                <a:spcPts val="1600"/>
              </a:spcBef>
              <a:spcAft>
                <a:spcPts val="1600"/>
              </a:spcAft>
              <a:buClr>
                <a:schemeClr val="lt2"/>
              </a:buClr>
              <a:buSzPts val="1400"/>
              <a:buFont typeface="Montserrat"/>
              <a:buChar char="■"/>
              <a:defRPr sz="1400" b="0" i="0" u="none" strike="noStrike" cap="none">
                <a:solidFill>
                  <a:schemeClr val="lt2"/>
                </a:solidFill>
                <a:latin typeface="Montserrat"/>
                <a:ea typeface="Montserrat"/>
                <a:cs typeface="Montserrat"/>
                <a:sym typeface="Montserrat"/>
              </a:defRPr>
            </a:lvl9pPr>
          </a:lstStyle>
          <a:p>
            <a:pPr>
              <a:lnSpc>
                <a:spcPts val="1800"/>
              </a:lnSpc>
              <a:spcAft>
                <a:spcPts val="450"/>
              </a:spcAft>
            </a:pPr>
            <a:r>
              <a:rPr lang="zh-TW" altLang="en-US" u="sng" dirty="0" smtClean="0">
                <a:latin typeface="標楷體" panose="03000509000000000000" pitchFamily="65" charset="-120"/>
                <a:ea typeface="Adobe 繁黑體 Std B"/>
              </a:rPr>
              <a:t>經費調整：</a:t>
            </a:r>
            <a:endParaRPr lang="en-US" altLang="zh-TW" u="sng" dirty="0" smtClean="0">
              <a:latin typeface="標楷體" panose="03000509000000000000" pitchFamily="65" charset="-120"/>
              <a:ea typeface="Adobe 繁黑體 Std B"/>
            </a:endParaRPr>
          </a:p>
          <a:p>
            <a:pPr marL="114300" indent="0">
              <a:lnSpc>
                <a:spcPts val="1800"/>
              </a:lnSpc>
              <a:spcAft>
                <a:spcPts val="450"/>
              </a:spcAft>
              <a:buNone/>
            </a:pPr>
            <a:endParaRPr lang="en-US" altLang="zh-TW" u="sng" dirty="0" smtClean="0">
              <a:latin typeface="標楷體" panose="03000509000000000000" pitchFamily="65" charset="-120"/>
              <a:ea typeface="Adobe 繁黑體 Std B"/>
            </a:endParaRPr>
          </a:p>
          <a:p>
            <a:pPr>
              <a:lnSpc>
                <a:spcPts val="1800"/>
              </a:lnSpc>
              <a:spcAft>
                <a:spcPts val="450"/>
              </a:spcAft>
              <a:buAutoNum type="arabicPeriod"/>
            </a:pPr>
            <a:r>
              <a:rPr lang="zh-TW" altLang="en-US" u="sng" dirty="0" smtClean="0">
                <a:latin typeface="標楷體" panose="03000509000000000000" pitchFamily="65" charset="-120"/>
                <a:ea typeface="Adobe 繁黑體 Std B"/>
              </a:rPr>
              <a:t>經費流用，核銷時候於說明欄敘明，並於核銷表註明。</a:t>
            </a:r>
            <a:endParaRPr lang="en-US" altLang="zh-TW" u="sng" dirty="0" smtClean="0">
              <a:latin typeface="標楷體" panose="03000509000000000000" pitchFamily="65" charset="-120"/>
              <a:ea typeface="Adobe 繁黑體 Std B"/>
            </a:endParaRPr>
          </a:p>
          <a:p>
            <a:pPr>
              <a:lnSpc>
                <a:spcPts val="1800"/>
              </a:lnSpc>
              <a:spcAft>
                <a:spcPts val="450"/>
              </a:spcAft>
              <a:buAutoNum type="arabicPeriod"/>
            </a:pPr>
            <a:r>
              <a:rPr lang="zh-TW" altLang="en-US" u="sng" dirty="0" smtClean="0">
                <a:latin typeface="標楷體" panose="03000509000000000000" pitchFamily="65" charset="-120"/>
                <a:ea typeface="Adobe 繁黑體 Std B"/>
              </a:rPr>
              <a:t>若新</a:t>
            </a:r>
            <a:r>
              <a:rPr lang="zh-TW" altLang="en-US" u="sng" dirty="0">
                <a:latin typeface="標楷體" panose="03000509000000000000" pitchFamily="65" charset="-120"/>
                <a:ea typeface="Adobe 繁黑體 Std B"/>
              </a:rPr>
              <a:t>增之</a:t>
            </a:r>
            <a:r>
              <a:rPr lang="zh-TW" altLang="en-US" u="sng" dirty="0" smtClean="0">
                <a:latin typeface="標楷體" panose="03000509000000000000" pitchFamily="65" charset="-120"/>
                <a:ea typeface="Adobe 繁黑體 Std B"/>
              </a:rPr>
              <a:t>專案及大筆費用，請先行向校長報告是否執行。</a:t>
            </a:r>
            <a:endParaRPr lang="en-US" altLang="zh-TW" dirty="0" smtClean="0">
              <a:latin typeface="標楷體" panose="03000509000000000000" pitchFamily="65" charset="-120"/>
              <a:ea typeface="Adobe 繁黑體 Std B"/>
            </a:endParaRPr>
          </a:p>
        </p:txBody>
      </p:sp>
      <p:graphicFrame>
        <p:nvGraphicFramePr>
          <p:cNvPr id="2" name="資料庫圖表 1"/>
          <p:cNvGraphicFramePr/>
          <p:nvPr>
            <p:extLst>
              <p:ext uri="{D42A27DB-BD31-4B8C-83A1-F6EECF244321}">
                <p14:modId xmlns:p14="http://schemas.microsoft.com/office/powerpoint/2010/main" val="2613823125"/>
              </p:ext>
            </p:extLst>
          </p:nvPr>
        </p:nvGraphicFramePr>
        <p:xfrm>
          <a:off x="360784" y="1075418"/>
          <a:ext cx="8515738" cy="1415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2" descr="國立臺灣戲曲學院"/>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0628" y="98790"/>
            <a:ext cx="2207506" cy="585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13357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p:cNvPicPr>
            <a:picLocks noChangeAspect="1"/>
          </p:cNvPicPr>
          <p:nvPr/>
        </p:nvPicPr>
        <p:blipFill>
          <a:blip r:embed="rId2"/>
          <a:stretch>
            <a:fillRect/>
          </a:stretch>
        </p:blipFill>
        <p:spPr>
          <a:xfrm>
            <a:off x="2058006" y="47496"/>
            <a:ext cx="5642859" cy="5072872"/>
          </a:xfrm>
          <a:prstGeom prst="rect">
            <a:avLst/>
          </a:prstGeom>
        </p:spPr>
      </p:pic>
      <p:pic>
        <p:nvPicPr>
          <p:cNvPr id="4" name="Picture 2" descr="國立臺灣戲曲學院"/>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24407"/>
            <a:ext cx="1964423" cy="521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88623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604796" y="697727"/>
            <a:ext cx="7886700" cy="4130305"/>
          </a:xfrm>
        </p:spPr>
        <p:txBody>
          <a:bodyPr>
            <a:normAutofit fontScale="85000" lnSpcReduction="10000"/>
          </a:bodyPr>
          <a:lstStyle/>
          <a:p>
            <a:pPr marL="0" indent="0">
              <a:buNone/>
            </a:pPr>
            <a:r>
              <a:rPr lang="zh-TW" altLang="en-US" b="1" dirty="0">
                <a:latin typeface="標楷體" panose="03000509000000000000" pitchFamily="65" charset="-120"/>
                <a:ea typeface="標楷體" panose="03000509000000000000" pitchFamily="65" charset="-120"/>
              </a:rPr>
              <a:t>主旨：</a:t>
            </a:r>
            <a:r>
              <a:rPr lang="zh-TW" altLang="en-US" dirty="0">
                <a:latin typeface="標楷體" panose="03000509000000000000" pitchFamily="65" charset="-120"/>
                <a:ea typeface="標楷體" panose="03000509000000000000" pitchFamily="65" charset="-120"/>
              </a:rPr>
              <a:t>為執行高等教育深耕計畫</a:t>
            </a:r>
            <a:r>
              <a:rPr lang="en-US" altLang="zh-TW" dirty="0">
                <a:latin typeface="標楷體" panose="03000509000000000000" pitchFamily="65" charset="-120"/>
                <a:ea typeface="標楷體" panose="03000509000000000000" pitchFamily="65" charset="-120"/>
              </a:rPr>
              <a:t>-OOOOOOOOO</a:t>
            </a:r>
            <a:r>
              <a:rPr lang="zh-TW" altLang="en-US" dirty="0">
                <a:latin typeface="標楷體" panose="03000509000000000000" pitchFamily="65" charset="-120"/>
                <a:ea typeface="標楷體" panose="03000509000000000000" pitchFamily="65" charset="-120"/>
              </a:rPr>
              <a:t>工作坊一案，簽請核示。</a:t>
            </a:r>
          </a:p>
          <a:p>
            <a:pPr marL="0" indent="0">
              <a:buNone/>
            </a:pPr>
            <a:r>
              <a:rPr lang="zh-TW" altLang="en-US" b="1" dirty="0">
                <a:latin typeface="標楷體" panose="03000509000000000000" pitchFamily="65" charset="-120"/>
                <a:ea typeface="標楷體" panose="03000509000000000000" pitchFamily="65" charset="-120"/>
              </a:rPr>
              <a:t>說明：</a:t>
            </a:r>
          </a:p>
          <a:p>
            <a:pPr marL="468059" indent="-385763">
              <a:lnSpc>
                <a:spcPts val="1800"/>
              </a:lnSpc>
              <a:buFont typeface="+mj-ea"/>
              <a:buAutoNum type="ea1ChtPeriod"/>
            </a:pPr>
            <a:r>
              <a:rPr lang="zh-TW" altLang="en-US" dirty="0">
                <a:latin typeface="標楷體" panose="03000509000000000000" pitchFamily="65" charset="-120"/>
                <a:ea typeface="標楷體" panose="03000509000000000000" pitchFamily="65" charset="-120"/>
              </a:rPr>
              <a:t> </a:t>
            </a:r>
            <a:r>
              <a:rPr lang="zh-TW" altLang="en-US" dirty="0" smtClean="0">
                <a:solidFill>
                  <a:srgbClr val="FF0000"/>
                </a:solidFill>
                <a:latin typeface="標楷體" panose="03000509000000000000" pitchFamily="65" charset="-120"/>
                <a:ea typeface="標楷體" panose="03000509000000000000" pitchFamily="65" charset="-120"/>
              </a:rPr>
              <a:t>依據</a:t>
            </a:r>
            <a:r>
              <a:rPr lang="zh-TW" altLang="en-US" dirty="0" smtClean="0">
                <a:latin typeface="標楷體" panose="03000509000000000000" pitchFamily="65" charset="-120"/>
                <a:ea typeface="標楷體" panose="03000509000000000000" pitchFamily="65" charset="-120"/>
              </a:rPr>
              <a:t>教育部</a:t>
            </a:r>
            <a:r>
              <a:rPr lang="en-US" altLang="zh-TW" dirty="0" smtClean="0">
                <a:latin typeface="標楷體" panose="03000509000000000000" pitchFamily="65" charset="-120"/>
                <a:ea typeface="標楷體" panose="03000509000000000000" pitchFamily="65" charset="-120"/>
              </a:rPr>
              <a:t>113</a:t>
            </a:r>
            <a:r>
              <a:rPr lang="zh-TW" altLang="en-US" dirty="0" smtClean="0">
                <a:latin typeface="標楷體" panose="03000509000000000000" pitchFamily="65" charset="-120"/>
                <a:ea typeface="標楷體" panose="03000509000000000000" pitchFamily="65" charset="-120"/>
              </a:rPr>
              <a:t>年</a:t>
            </a:r>
            <a:r>
              <a:rPr lang="en-US" altLang="zh-TW" dirty="0">
                <a:latin typeface="標楷體" panose="03000509000000000000" pitchFamily="65" charset="-120"/>
                <a:ea typeface="標楷體" panose="03000509000000000000" pitchFamily="65" charset="-120"/>
              </a:rPr>
              <a:t>6</a:t>
            </a:r>
            <a:r>
              <a:rPr lang="zh-TW" altLang="en-US" dirty="0">
                <a:latin typeface="標楷體" panose="03000509000000000000" pitchFamily="65" charset="-120"/>
                <a:ea typeface="標楷體" panose="03000509000000000000" pitchFamily="65" charset="-120"/>
              </a:rPr>
              <a:t>月</a:t>
            </a:r>
            <a:r>
              <a:rPr lang="en-US" altLang="zh-TW" dirty="0">
                <a:latin typeface="標楷體" panose="03000509000000000000" pitchFamily="65" charset="-120"/>
                <a:ea typeface="標楷體" panose="03000509000000000000" pitchFamily="65" charset="-120"/>
              </a:rPr>
              <a:t>10</a:t>
            </a:r>
            <a:r>
              <a:rPr lang="zh-TW" altLang="en-US" dirty="0">
                <a:latin typeface="標楷體" panose="03000509000000000000" pitchFamily="65" charset="-120"/>
                <a:ea typeface="標楷體" panose="03000509000000000000" pitchFamily="65" charset="-120"/>
              </a:rPr>
              <a:t>日臺教技</a:t>
            </a:r>
            <a:r>
              <a:rPr lang="en-US" altLang="zh-TW" dirty="0">
                <a:latin typeface="標楷體" panose="03000509000000000000" pitchFamily="65" charset="-120"/>
                <a:ea typeface="標楷體" panose="03000509000000000000" pitchFamily="65" charset="-120"/>
              </a:rPr>
              <a:t>(</a:t>
            </a:r>
            <a:r>
              <a:rPr lang="zh-TW" altLang="en-US" dirty="0">
                <a:latin typeface="標楷體" panose="03000509000000000000" pitchFamily="65" charset="-120"/>
                <a:ea typeface="標楷體" panose="03000509000000000000" pitchFamily="65" charset="-120"/>
              </a:rPr>
              <a:t>三</a:t>
            </a:r>
            <a:r>
              <a:rPr lang="en-US" altLang="zh-TW" dirty="0">
                <a:latin typeface="標楷體" panose="03000509000000000000" pitchFamily="65" charset="-120"/>
                <a:ea typeface="標楷體" panose="03000509000000000000" pitchFamily="65" charset="-120"/>
              </a:rPr>
              <a:t>)</a:t>
            </a:r>
            <a:r>
              <a:rPr lang="zh-TW" altLang="en-US" dirty="0">
                <a:latin typeface="標楷體" panose="03000509000000000000" pitchFamily="65" charset="-120"/>
                <a:ea typeface="標楷體" panose="03000509000000000000" pitchFamily="65" charset="-120"/>
              </a:rPr>
              <a:t>字第</a:t>
            </a:r>
            <a:r>
              <a:rPr lang="en-US" altLang="zh-TW" dirty="0">
                <a:latin typeface="標楷體" panose="03000509000000000000" pitchFamily="65" charset="-120"/>
                <a:ea typeface="標楷體" panose="03000509000000000000" pitchFamily="65" charset="-120"/>
              </a:rPr>
              <a:t>1090839932P</a:t>
            </a:r>
            <a:r>
              <a:rPr lang="zh-TW" altLang="en-US" dirty="0">
                <a:latin typeface="標楷體" panose="03000509000000000000" pitchFamily="65" charset="-120"/>
                <a:ea typeface="標楷體" panose="03000509000000000000" pitchFamily="65" charset="-120"/>
              </a:rPr>
              <a:t>號函及</a:t>
            </a:r>
            <a:r>
              <a:rPr lang="zh-TW" altLang="en-US" dirty="0" smtClean="0">
                <a:latin typeface="標楷體" panose="03000509000000000000" pitchFamily="65" charset="-120"/>
                <a:ea typeface="標楷體" panose="03000509000000000000" pitchFamily="65" charset="-120"/>
              </a:rPr>
              <a:t>本校</a:t>
            </a:r>
            <a:r>
              <a:rPr lang="en-US" altLang="zh-TW" dirty="0" smtClean="0">
                <a:latin typeface="標楷體" panose="03000509000000000000" pitchFamily="65" charset="-120"/>
                <a:ea typeface="標楷體" panose="03000509000000000000" pitchFamily="65" charset="-120"/>
              </a:rPr>
              <a:t>11</a:t>
            </a:r>
          </a:p>
          <a:p>
            <a:pPr marL="468059" indent="-385763">
              <a:lnSpc>
                <a:spcPts val="1800"/>
              </a:lnSpc>
              <a:buFont typeface="+mj-ea"/>
              <a:buAutoNum type="ea1ChtPeriod"/>
            </a:pPr>
            <a:r>
              <a:rPr lang="zh-TW" altLang="en-US" dirty="0" smtClean="0">
                <a:latin typeface="標楷體" panose="03000509000000000000" pitchFamily="65" charset="-120"/>
                <a:ea typeface="標楷體" panose="03000509000000000000" pitchFamily="65" charset="-120"/>
              </a:rPr>
              <a:t>年</a:t>
            </a:r>
            <a:r>
              <a:rPr lang="en-US" altLang="zh-TW" dirty="0">
                <a:latin typeface="標楷體" panose="03000509000000000000" pitchFamily="65" charset="-120"/>
                <a:ea typeface="標楷體" panose="03000509000000000000" pitchFamily="65" charset="-120"/>
              </a:rPr>
              <a:t>7</a:t>
            </a:r>
            <a:r>
              <a:rPr lang="zh-TW" altLang="en-US" dirty="0">
                <a:latin typeface="標楷體" panose="03000509000000000000" pitchFamily="65" charset="-120"/>
                <a:ea typeface="標楷體" panose="03000509000000000000" pitchFamily="65" charset="-120"/>
              </a:rPr>
              <a:t>月</a:t>
            </a:r>
            <a:r>
              <a:rPr lang="en-US" altLang="zh-TW" dirty="0">
                <a:latin typeface="標楷體" panose="03000509000000000000" pitchFamily="65" charset="-120"/>
                <a:ea typeface="標楷體" panose="03000509000000000000" pitchFamily="65" charset="-120"/>
              </a:rPr>
              <a:t>8</a:t>
            </a:r>
            <a:r>
              <a:rPr lang="zh-TW" altLang="en-US" dirty="0">
                <a:latin typeface="標楷體" panose="03000509000000000000" pitchFamily="65" charset="-120"/>
                <a:ea typeface="標楷體" panose="03000509000000000000" pitchFamily="65" charset="-120"/>
              </a:rPr>
              <a:t>日戲曲教字第</a:t>
            </a:r>
            <a:r>
              <a:rPr lang="en-US" altLang="zh-TW" dirty="0">
                <a:latin typeface="標楷體" panose="03000509000000000000" pitchFamily="65" charset="-120"/>
                <a:ea typeface="標楷體" panose="03000509000000000000" pitchFamily="65" charset="-120"/>
              </a:rPr>
              <a:t>1095002331</a:t>
            </a:r>
            <a:r>
              <a:rPr lang="zh-TW" altLang="en-US" dirty="0">
                <a:latin typeface="標楷體" panose="03000509000000000000" pitchFamily="65" charset="-120"/>
                <a:ea typeface="標楷體" panose="03000509000000000000" pitchFamily="65" charset="-120"/>
              </a:rPr>
              <a:t>號函辦理</a:t>
            </a:r>
            <a:r>
              <a:rPr lang="en-US" altLang="zh-TW" dirty="0">
                <a:latin typeface="標楷體" panose="03000509000000000000" pitchFamily="65" charset="-120"/>
                <a:ea typeface="標楷體" panose="03000509000000000000" pitchFamily="65" charset="-120"/>
              </a:rPr>
              <a:t>(</a:t>
            </a:r>
            <a:r>
              <a:rPr lang="zh-TW" altLang="en-US" dirty="0">
                <a:latin typeface="標楷體" panose="03000509000000000000" pitchFamily="65" charset="-120"/>
                <a:ea typeface="標楷體" panose="03000509000000000000" pitchFamily="65" charset="-120"/>
              </a:rPr>
              <a:t>附件</a:t>
            </a:r>
            <a:r>
              <a:rPr lang="en-US" altLang="zh-TW" dirty="0">
                <a:latin typeface="標楷體" panose="03000509000000000000" pitchFamily="65" charset="-120"/>
                <a:ea typeface="標楷體" panose="03000509000000000000" pitchFamily="65" charset="-120"/>
              </a:rPr>
              <a:t>1)</a:t>
            </a:r>
            <a:r>
              <a:rPr lang="zh-TW" altLang="en-US" dirty="0">
                <a:latin typeface="標楷體" panose="03000509000000000000" pitchFamily="65" charset="-120"/>
                <a:ea typeface="標楷體" panose="03000509000000000000" pitchFamily="65" charset="-120"/>
              </a:rPr>
              <a:t>。</a:t>
            </a:r>
          </a:p>
          <a:p>
            <a:pPr marL="82296" indent="0">
              <a:buNone/>
            </a:pPr>
            <a:r>
              <a:rPr lang="zh-TW" altLang="en-US" dirty="0">
                <a:latin typeface="標楷體" panose="03000509000000000000" pitchFamily="65" charset="-120"/>
                <a:ea typeface="標楷體" panose="03000509000000000000" pitchFamily="65" charset="-120"/>
              </a:rPr>
              <a:t>二、為</a:t>
            </a:r>
            <a:r>
              <a:rPr lang="en-US" altLang="zh-TW" dirty="0">
                <a:latin typeface="標楷體" panose="03000509000000000000" pitchFamily="65" charset="-120"/>
                <a:ea typeface="標楷體" panose="03000509000000000000" pitchFamily="65" charset="-120"/>
              </a:rPr>
              <a:t>OOOOOO(</a:t>
            </a:r>
            <a:r>
              <a:rPr lang="zh-TW" altLang="en-US" dirty="0">
                <a:latin typeface="標楷體" panose="03000509000000000000" pitchFamily="65" charset="-120"/>
                <a:ea typeface="標楷體" panose="03000509000000000000" pitchFamily="65" charset="-120"/>
              </a:rPr>
              <a:t>原因</a:t>
            </a:r>
            <a:r>
              <a:rPr lang="en-US" altLang="zh-TW" dirty="0">
                <a:latin typeface="標楷體" panose="03000509000000000000" pitchFamily="65" charset="-120"/>
                <a:ea typeface="標楷體" panose="03000509000000000000" pitchFamily="65" charset="-120"/>
              </a:rPr>
              <a:t>)</a:t>
            </a:r>
            <a:r>
              <a:rPr lang="zh-TW" altLang="en-US" dirty="0">
                <a:latin typeface="標楷體" panose="03000509000000000000" pitchFamily="65" charset="-120"/>
                <a:ea typeface="標楷體" panose="03000509000000000000" pitchFamily="65" charset="-120"/>
              </a:rPr>
              <a:t>辦理本計畫</a:t>
            </a:r>
            <a:r>
              <a:rPr lang="en-US" altLang="zh-TW" dirty="0">
                <a:latin typeface="標楷體" panose="03000509000000000000" pitchFamily="65" charset="-120"/>
                <a:ea typeface="標楷體" panose="03000509000000000000" pitchFamily="65" charset="-120"/>
              </a:rPr>
              <a:t>(</a:t>
            </a:r>
            <a:r>
              <a:rPr lang="zh-TW" altLang="en-US" dirty="0">
                <a:solidFill>
                  <a:srgbClr val="FF0000"/>
                </a:solidFill>
                <a:latin typeface="標楷體" panose="03000509000000000000" pitchFamily="65" charset="-120"/>
                <a:ea typeface="標楷體" panose="03000509000000000000" pitchFamily="65" charset="-120"/>
              </a:rPr>
              <a:t>達到的成效</a:t>
            </a:r>
            <a:r>
              <a:rPr lang="en-US" altLang="zh-TW" dirty="0">
                <a:latin typeface="標楷體" panose="03000509000000000000" pitchFamily="65" charset="-120"/>
                <a:ea typeface="標楷體" panose="03000509000000000000" pitchFamily="65" charset="-120"/>
              </a:rPr>
              <a:t>)</a:t>
            </a:r>
          </a:p>
          <a:p>
            <a:pPr marL="82296" indent="0">
              <a:buNone/>
            </a:pPr>
            <a:r>
              <a:rPr lang="zh-TW" altLang="en-US" dirty="0">
                <a:latin typeface="標楷體" panose="03000509000000000000" pitchFamily="65" charset="-120"/>
                <a:ea typeface="標楷體" panose="03000509000000000000" pitchFamily="65" charset="-120"/>
              </a:rPr>
              <a:t>三、旨揭</a:t>
            </a:r>
            <a:r>
              <a:rPr lang="en-US" altLang="zh-TW" dirty="0">
                <a:latin typeface="標楷體" panose="03000509000000000000" pitchFamily="65" charset="-120"/>
                <a:ea typeface="標楷體" panose="03000509000000000000" pitchFamily="65" charset="-120"/>
              </a:rPr>
              <a:t>OOOO</a:t>
            </a:r>
            <a:r>
              <a:rPr lang="zh-TW" altLang="en-US" dirty="0">
                <a:latin typeface="標楷體" panose="03000509000000000000" pitchFamily="65" charset="-120"/>
                <a:ea typeface="標楷體" panose="03000509000000000000" pitchFamily="65" charset="-120"/>
              </a:rPr>
              <a:t>工作坊</a:t>
            </a:r>
            <a:r>
              <a:rPr lang="zh-TW" altLang="en-US" dirty="0">
                <a:solidFill>
                  <a:srgbClr val="FF0000"/>
                </a:solidFill>
                <a:latin typeface="標楷體" panose="03000509000000000000" pitchFamily="65" charset="-120"/>
                <a:ea typeface="標楷體" panose="03000509000000000000" pitchFamily="65" charset="-120"/>
              </a:rPr>
              <a:t>辦理方式</a:t>
            </a:r>
            <a:r>
              <a:rPr lang="zh-TW" altLang="en-US" dirty="0">
                <a:latin typeface="標楷體" panose="03000509000000000000" pitchFamily="65" charset="-120"/>
                <a:ea typeface="標楷體" panose="03000509000000000000" pitchFamily="65" charset="-120"/>
              </a:rPr>
              <a:t>，說明如下：</a:t>
            </a:r>
          </a:p>
          <a:p>
            <a:pPr marL="82296" indent="0">
              <a:buNone/>
            </a:pPr>
            <a:r>
              <a:rPr lang="en-US" altLang="zh-TW" dirty="0">
                <a:latin typeface="標楷體" panose="03000509000000000000" pitchFamily="65" charset="-120"/>
                <a:ea typeface="標楷體" panose="03000509000000000000" pitchFamily="65" charset="-120"/>
              </a:rPr>
              <a:t>(</a:t>
            </a:r>
            <a:r>
              <a:rPr lang="zh-TW" altLang="en-US" dirty="0">
                <a:latin typeface="標楷體" panose="03000509000000000000" pitchFamily="65" charset="-120"/>
                <a:ea typeface="標楷體" panose="03000509000000000000" pitchFamily="65" charset="-120"/>
              </a:rPr>
              <a:t>一</a:t>
            </a:r>
            <a:r>
              <a:rPr lang="en-US" altLang="zh-TW" dirty="0">
                <a:latin typeface="標楷體" panose="03000509000000000000" pitchFamily="65" charset="-120"/>
                <a:ea typeface="標楷體" panose="03000509000000000000" pitchFamily="65" charset="-120"/>
              </a:rPr>
              <a:t>)</a:t>
            </a:r>
            <a:r>
              <a:rPr lang="zh-TW" altLang="en-US" dirty="0">
                <a:solidFill>
                  <a:srgbClr val="FF0000"/>
                </a:solidFill>
                <a:latin typeface="標楷體" panose="03000509000000000000" pitchFamily="65" charset="-120"/>
                <a:ea typeface="標楷體" panose="03000509000000000000" pitchFamily="65" charset="-120"/>
              </a:rPr>
              <a:t>辦理日期</a:t>
            </a:r>
            <a:r>
              <a:rPr lang="zh-TW" altLang="en-US" dirty="0">
                <a:latin typeface="標楷體" panose="03000509000000000000" pitchFamily="65" charset="-120"/>
                <a:ea typeface="標楷體" panose="03000509000000000000" pitchFamily="65" charset="-120"/>
              </a:rPr>
              <a:t>：</a:t>
            </a:r>
            <a:r>
              <a:rPr lang="en-US" altLang="zh-TW" dirty="0">
                <a:latin typeface="標楷體" panose="03000509000000000000" pitchFamily="65" charset="-120"/>
                <a:ea typeface="標楷體" panose="03000509000000000000" pitchFamily="65" charset="-120"/>
              </a:rPr>
              <a:t>O</a:t>
            </a:r>
            <a:r>
              <a:rPr lang="zh-TW" altLang="en-US" dirty="0">
                <a:latin typeface="標楷體" panose="03000509000000000000" pitchFamily="65" charset="-120"/>
                <a:ea typeface="標楷體" panose="03000509000000000000" pitchFamily="65" charset="-120"/>
              </a:rPr>
              <a:t>年</a:t>
            </a:r>
            <a:r>
              <a:rPr lang="en-US" altLang="zh-TW" dirty="0">
                <a:latin typeface="標楷體" panose="03000509000000000000" pitchFamily="65" charset="-120"/>
                <a:ea typeface="標楷體" panose="03000509000000000000" pitchFamily="65" charset="-120"/>
              </a:rPr>
              <a:t>O</a:t>
            </a:r>
            <a:r>
              <a:rPr lang="zh-TW" altLang="en-US" dirty="0">
                <a:latin typeface="標楷體" panose="03000509000000000000" pitchFamily="65" charset="-120"/>
                <a:ea typeface="標楷體" panose="03000509000000000000" pitchFamily="65" charset="-120"/>
              </a:rPr>
              <a:t>月</a:t>
            </a:r>
            <a:r>
              <a:rPr lang="en-US" altLang="zh-TW" dirty="0">
                <a:latin typeface="標楷體" panose="03000509000000000000" pitchFamily="65" charset="-120"/>
                <a:ea typeface="標楷體" panose="03000509000000000000" pitchFamily="65" charset="-120"/>
              </a:rPr>
              <a:t>O</a:t>
            </a:r>
            <a:r>
              <a:rPr lang="zh-TW" altLang="en-US" dirty="0">
                <a:latin typeface="標楷體" panose="03000509000000000000" pitchFamily="65" charset="-120"/>
                <a:ea typeface="標楷體" panose="03000509000000000000" pitchFamily="65" charset="-120"/>
              </a:rPr>
              <a:t>日</a:t>
            </a:r>
            <a:r>
              <a:rPr lang="en-US" altLang="zh-TW" dirty="0">
                <a:latin typeface="標楷體" panose="03000509000000000000" pitchFamily="65" charset="-120"/>
                <a:ea typeface="標楷體" panose="03000509000000000000" pitchFamily="65" charset="-120"/>
              </a:rPr>
              <a:t>(</a:t>
            </a:r>
            <a:r>
              <a:rPr lang="zh-TW" altLang="en-US" dirty="0">
                <a:latin typeface="標楷體" panose="03000509000000000000" pitchFamily="65" charset="-120"/>
                <a:ea typeface="標楷體" panose="03000509000000000000" pitchFamily="65" charset="-120"/>
              </a:rPr>
              <a:t>星期</a:t>
            </a:r>
            <a:r>
              <a:rPr lang="en-US" altLang="zh-TW" dirty="0">
                <a:latin typeface="標楷體" panose="03000509000000000000" pitchFamily="65" charset="-120"/>
                <a:ea typeface="標楷體" panose="03000509000000000000" pitchFamily="65" charset="-120"/>
              </a:rPr>
              <a:t>O)</a:t>
            </a:r>
          </a:p>
          <a:p>
            <a:pPr marL="82296" indent="0">
              <a:buNone/>
            </a:pPr>
            <a:r>
              <a:rPr lang="en-US" altLang="zh-TW" dirty="0">
                <a:latin typeface="標楷體" panose="03000509000000000000" pitchFamily="65" charset="-120"/>
                <a:ea typeface="標楷體" panose="03000509000000000000" pitchFamily="65" charset="-120"/>
              </a:rPr>
              <a:t>(</a:t>
            </a:r>
            <a:r>
              <a:rPr lang="zh-TW" altLang="en-US" dirty="0">
                <a:latin typeface="標楷體" panose="03000509000000000000" pitchFamily="65" charset="-120"/>
                <a:ea typeface="標楷體" panose="03000509000000000000" pitchFamily="65" charset="-120"/>
              </a:rPr>
              <a:t>二</a:t>
            </a:r>
            <a:r>
              <a:rPr lang="en-US" altLang="zh-TW" dirty="0">
                <a:latin typeface="標楷體" panose="03000509000000000000" pitchFamily="65" charset="-120"/>
                <a:ea typeface="標楷體" panose="03000509000000000000" pitchFamily="65" charset="-120"/>
              </a:rPr>
              <a:t>)</a:t>
            </a:r>
            <a:r>
              <a:rPr lang="zh-TW" altLang="en-US" dirty="0">
                <a:solidFill>
                  <a:srgbClr val="FF0000"/>
                </a:solidFill>
                <a:latin typeface="標楷體" panose="03000509000000000000" pitchFamily="65" charset="-120"/>
                <a:ea typeface="標楷體" panose="03000509000000000000" pitchFamily="65" charset="-120"/>
              </a:rPr>
              <a:t>辦理地點</a:t>
            </a:r>
            <a:r>
              <a:rPr lang="zh-TW" altLang="en-US" dirty="0">
                <a:latin typeface="標楷體" panose="03000509000000000000" pitchFamily="65" charset="-120"/>
                <a:ea typeface="標楷體" panose="03000509000000000000" pitchFamily="65" charset="-120"/>
              </a:rPr>
              <a:t>：本校木柵校區演藝中心</a:t>
            </a:r>
          </a:p>
          <a:p>
            <a:pPr marL="82296" indent="0">
              <a:buNone/>
            </a:pPr>
            <a:r>
              <a:rPr lang="en-US" altLang="zh-TW" dirty="0">
                <a:latin typeface="標楷體" panose="03000509000000000000" pitchFamily="65" charset="-120"/>
                <a:ea typeface="標楷體" panose="03000509000000000000" pitchFamily="65" charset="-120"/>
              </a:rPr>
              <a:t>(</a:t>
            </a:r>
            <a:r>
              <a:rPr lang="zh-TW" altLang="en-US" dirty="0">
                <a:latin typeface="標楷體" panose="03000509000000000000" pitchFamily="65" charset="-120"/>
                <a:ea typeface="標楷體" panose="03000509000000000000" pitchFamily="65" charset="-120"/>
              </a:rPr>
              <a:t>三</a:t>
            </a:r>
            <a:r>
              <a:rPr lang="en-US" altLang="zh-TW" dirty="0">
                <a:latin typeface="標楷體" panose="03000509000000000000" pitchFamily="65" charset="-120"/>
                <a:ea typeface="標楷體" panose="03000509000000000000" pitchFamily="65" charset="-120"/>
              </a:rPr>
              <a:t>)</a:t>
            </a:r>
            <a:r>
              <a:rPr lang="zh-TW" altLang="en-US" dirty="0">
                <a:solidFill>
                  <a:srgbClr val="FF0000"/>
                </a:solidFill>
                <a:latin typeface="標楷體" panose="03000509000000000000" pitchFamily="65" charset="-120"/>
                <a:ea typeface="標楷體" panose="03000509000000000000" pitchFamily="65" charset="-120"/>
              </a:rPr>
              <a:t>課程內容</a:t>
            </a:r>
            <a:r>
              <a:rPr lang="zh-TW" altLang="en-US" dirty="0">
                <a:latin typeface="標楷體" panose="03000509000000000000" pitchFamily="65" charset="-120"/>
                <a:ea typeface="標楷體" panose="03000509000000000000" pitchFamily="65" charset="-120"/>
                <a:sym typeface="Wingdings" panose="05000000000000000000" pitchFamily="2" charset="2"/>
              </a:rPr>
              <a:t>： </a:t>
            </a:r>
            <a:r>
              <a:rPr lang="en-US" altLang="zh-TW" dirty="0">
                <a:latin typeface="標楷體" panose="03000509000000000000" pitchFamily="65" charset="-120"/>
                <a:ea typeface="標楷體" panose="03000509000000000000" pitchFamily="65" charset="-120"/>
                <a:sym typeface="Wingdings" panose="05000000000000000000" pitchFamily="2" charset="2"/>
              </a:rPr>
              <a:t>(</a:t>
            </a:r>
            <a:r>
              <a:rPr lang="zh-TW" altLang="en-US" dirty="0">
                <a:latin typeface="標楷體" panose="03000509000000000000" pitchFamily="65" charset="-120"/>
                <a:ea typeface="標楷體" panose="03000509000000000000" pitchFamily="65" charset="-120"/>
                <a:sym typeface="Wingdings" panose="05000000000000000000" pitchFamily="2" charset="2"/>
              </a:rPr>
              <a:t>含課程安排</a:t>
            </a:r>
            <a:r>
              <a:rPr lang="en-US" altLang="zh-TW" dirty="0">
                <a:latin typeface="標楷體" panose="03000509000000000000" pitchFamily="65" charset="-120"/>
                <a:ea typeface="標楷體" panose="03000509000000000000" pitchFamily="65" charset="-120"/>
                <a:sym typeface="Wingdings" panose="05000000000000000000" pitchFamily="2" charset="2"/>
              </a:rPr>
              <a:t>)</a:t>
            </a:r>
            <a:endParaRPr lang="zh-TW" altLang="en-US" dirty="0">
              <a:latin typeface="標楷體" panose="03000509000000000000" pitchFamily="65" charset="-120"/>
              <a:ea typeface="標楷體" panose="03000509000000000000" pitchFamily="65" charset="-120"/>
            </a:endParaRPr>
          </a:p>
          <a:p>
            <a:pPr marL="82296" indent="0">
              <a:buNone/>
            </a:pPr>
            <a:r>
              <a:rPr lang="en-US" altLang="zh-TW" dirty="0">
                <a:latin typeface="標楷體" panose="03000509000000000000" pitchFamily="65" charset="-120"/>
                <a:ea typeface="標楷體" panose="03000509000000000000" pitchFamily="65" charset="-120"/>
              </a:rPr>
              <a:t>(</a:t>
            </a:r>
            <a:r>
              <a:rPr lang="zh-TW" altLang="en-US" dirty="0">
                <a:latin typeface="標楷體" panose="03000509000000000000" pitchFamily="65" charset="-120"/>
                <a:ea typeface="標楷體" panose="03000509000000000000" pitchFamily="65" charset="-120"/>
              </a:rPr>
              <a:t>四</a:t>
            </a:r>
            <a:r>
              <a:rPr lang="en-US" altLang="zh-TW" dirty="0">
                <a:latin typeface="標楷體" panose="03000509000000000000" pitchFamily="65" charset="-120"/>
                <a:ea typeface="標楷體" panose="03000509000000000000" pitchFamily="65" charset="-120"/>
              </a:rPr>
              <a:t>)</a:t>
            </a:r>
            <a:r>
              <a:rPr lang="zh-TW" altLang="en-US" dirty="0">
                <a:solidFill>
                  <a:srgbClr val="FF0000"/>
                </a:solidFill>
                <a:latin typeface="標楷體" panose="03000509000000000000" pitchFamily="65" charset="-120"/>
                <a:ea typeface="標楷體" panose="03000509000000000000" pitchFamily="65" charset="-120"/>
              </a:rPr>
              <a:t>講座</a:t>
            </a:r>
            <a:r>
              <a:rPr lang="zh-TW" altLang="en-US" dirty="0" smtClean="0">
                <a:solidFill>
                  <a:srgbClr val="FF0000"/>
                </a:solidFill>
                <a:latin typeface="標楷體" panose="03000509000000000000" pitchFamily="65" charset="-120"/>
                <a:ea typeface="標楷體" panose="03000509000000000000" pitchFamily="65" charset="-120"/>
              </a:rPr>
              <a:t>師資</a:t>
            </a:r>
            <a:r>
              <a:rPr lang="zh-TW" altLang="en-US" dirty="0" smtClean="0">
                <a:latin typeface="標楷體" panose="03000509000000000000" pitchFamily="65" charset="-120"/>
                <a:ea typeface="標楷體" panose="03000509000000000000" pitchFamily="65" charset="-120"/>
              </a:rPr>
              <a:t>：</a:t>
            </a:r>
            <a:r>
              <a:rPr lang="zh-TW" altLang="en-US" dirty="0" smtClean="0">
                <a:solidFill>
                  <a:srgbClr val="FF0000"/>
                </a:solidFill>
                <a:latin typeface="標楷體" panose="03000509000000000000" pitchFamily="65" charset="-120"/>
                <a:ea typeface="標楷體" panose="03000509000000000000" pitchFamily="65" charset="-120"/>
                <a:sym typeface="Wingdings" panose="05000000000000000000" pitchFamily="2" charset="2"/>
              </a:rPr>
              <a:t> </a:t>
            </a:r>
            <a:r>
              <a:rPr lang="en-US" altLang="zh-TW" dirty="0">
                <a:latin typeface="標楷體" panose="03000509000000000000" pitchFamily="65" charset="-120"/>
                <a:ea typeface="標楷體" panose="03000509000000000000" pitchFamily="65" charset="-120"/>
                <a:sym typeface="Wingdings" panose="05000000000000000000" pitchFamily="2" charset="2"/>
              </a:rPr>
              <a:t>(</a:t>
            </a:r>
            <a:r>
              <a:rPr lang="zh-TW" altLang="en-US" dirty="0">
                <a:latin typeface="標楷體" panose="03000509000000000000" pitchFamily="65" charset="-120"/>
                <a:ea typeface="標楷體" panose="03000509000000000000" pitchFamily="65" charset="-120"/>
                <a:sym typeface="Wingdings" panose="05000000000000000000" pitchFamily="2" charset="2"/>
              </a:rPr>
              <a:t>包含講師及助教安排</a:t>
            </a:r>
            <a:r>
              <a:rPr lang="en-US" altLang="zh-TW" dirty="0">
                <a:latin typeface="標楷體" panose="03000509000000000000" pitchFamily="65" charset="-120"/>
                <a:ea typeface="標楷體" panose="03000509000000000000" pitchFamily="65" charset="-120"/>
                <a:sym typeface="Wingdings" panose="05000000000000000000" pitchFamily="2" charset="2"/>
              </a:rPr>
              <a:t>/</a:t>
            </a:r>
            <a:r>
              <a:rPr lang="zh-TW" altLang="en-US" dirty="0">
                <a:latin typeface="標楷體" panose="03000509000000000000" pitchFamily="65" charset="-120"/>
                <a:ea typeface="標楷體" panose="03000509000000000000" pitchFamily="65" charset="-120"/>
                <a:sym typeface="Wingdings" panose="05000000000000000000" pitchFamily="2" charset="2"/>
              </a:rPr>
              <a:t>簡歷</a:t>
            </a:r>
            <a:r>
              <a:rPr lang="en-US" altLang="zh-TW" dirty="0">
                <a:latin typeface="標楷體" panose="03000509000000000000" pitchFamily="65" charset="-120"/>
                <a:ea typeface="標楷體" panose="03000509000000000000" pitchFamily="65" charset="-120"/>
                <a:sym typeface="Wingdings" panose="05000000000000000000" pitchFamily="2" charset="2"/>
              </a:rPr>
              <a:t>)</a:t>
            </a:r>
            <a:endParaRPr lang="zh-TW" altLang="en-US" dirty="0">
              <a:latin typeface="標楷體" panose="03000509000000000000" pitchFamily="65" charset="-120"/>
              <a:ea typeface="標楷體" panose="03000509000000000000" pitchFamily="65" charset="-120"/>
            </a:endParaRPr>
          </a:p>
          <a:p>
            <a:pPr marL="82296" indent="0">
              <a:buNone/>
            </a:pPr>
            <a:r>
              <a:rPr lang="en-US" altLang="zh-TW" dirty="0">
                <a:latin typeface="標楷體" panose="03000509000000000000" pitchFamily="65" charset="-120"/>
                <a:ea typeface="標楷體" panose="03000509000000000000" pitchFamily="65" charset="-120"/>
              </a:rPr>
              <a:t>(</a:t>
            </a:r>
            <a:r>
              <a:rPr lang="zh-TW" altLang="en-US" dirty="0">
                <a:latin typeface="標楷體" panose="03000509000000000000" pitchFamily="65" charset="-120"/>
                <a:ea typeface="標楷體" panose="03000509000000000000" pitchFamily="65" charset="-120"/>
              </a:rPr>
              <a:t>五</a:t>
            </a:r>
            <a:r>
              <a:rPr lang="en-US" altLang="zh-TW" dirty="0">
                <a:latin typeface="標楷體" panose="03000509000000000000" pitchFamily="65" charset="-120"/>
                <a:ea typeface="標楷體" panose="03000509000000000000" pitchFamily="65" charset="-120"/>
              </a:rPr>
              <a:t>)</a:t>
            </a:r>
            <a:r>
              <a:rPr lang="zh-TW" altLang="en-US" dirty="0">
                <a:solidFill>
                  <a:srgbClr val="FF0000"/>
                </a:solidFill>
                <a:latin typeface="標楷體" panose="03000509000000000000" pitchFamily="65" charset="-120"/>
                <a:ea typeface="標楷體" panose="03000509000000000000" pitchFamily="65" charset="-120"/>
              </a:rPr>
              <a:t>經費：</a:t>
            </a:r>
            <a:endParaRPr lang="en-US" altLang="zh-TW" dirty="0">
              <a:solidFill>
                <a:srgbClr val="FF0000"/>
              </a:solidFill>
              <a:latin typeface="標楷體" panose="03000509000000000000" pitchFamily="65" charset="-120"/>
              <a:ea typeface="標楷體" panose="03000509000000000000" pitchFamily="65" charset="-120"/>
            </a:endParaRPr>
          </a:p>
          <a:p>
            <a:pPr marL="82296" indent="0">
              <a:lnSpc>
                <a:spcPts val="1500"/>
              </a:lnSpc>
              <a:buNone/>
            </a:pPr>
            <a:r>
              <a:rPr lang="en-US" altLang="zh-TW" sz="1950" dirty="0">
                <a:solidFill>
                  <a:srgbClr val="0000FF"/>
                </a:solidFill>
                <a:latin typeface="標楷體" panose="03000509000000000000" pitchFamily="65" charset="-120"/>
                <a:ea typeface="標楷體" panose="03000509000000000000" pitchFamily="65" charset="-120"/>
              </a:rPr>
              <a:t>EX.</a:t>
            </a:r>
            <a:r>
              <a:rPr lang="zh-TW" altLang="en-US" sz="1950" dirty="0">
                <a:solidFill>
                  <a:srgbClr val="0000FF"/>
                </a:solidFill>
                <a:latin typeface="標楷體" panose="03000509000000000000" pitchFamily="65" charset="-120"/>
                <a:ea typeface="標楷體" panose="03000509000000000000" pitchFamily="65" charset="-120"/>
              </a:rPr>
              <a:t> 講師部分，依據講座鐘點費支給表，每節課程擬核予新臺幣</a:t>
            </a:r>
            <a:r>
              <a:rPr lang="en-US" altLang="zh-TW" sz="1950" dirty="0">
                <a:solidFill>
                  <a:srgbClr val="0000FF"/>
                </a:solidFill>
                <a:latin typeface="標楷體" panose="03000509000000000000" pitchFamily="65" charset="-120"/>
                <a:ea typeface="標楷體" panose="03000509000000000000" pitchFamily="65" charset="-120"/>
              </a:rPr>
              <a:t>2</a:t>
            </a:r>
            <a:r>
              <a:rPr lang="zh-TW" altLang="en-US" sz="1950" dirty="0">
                <a:solidFill>
                  <a:srgbClr val="0000FF"/>
                </a:solidFill>
                <a:latin typeface="標楷體" panose="03000509000000000000" pitchFamily="65" charset="-120"/>
                <a:ea typeface="標楷體" panose="03000509000000000000" pitchFamily="65" charset="-120"/>
              </a:rPr>
              <a:t>千元，</a:t>
            </a:r>
            <a:r>
              <a:rPr lang="en-US" altLang="zh-TW" sz="1950" dirty="0">
                <a:solidFill>
                  <a:srgbClr val="0000FF"/>
                </a:solidFill>
                <a:latin typeface="標楷體" panose="03000509000000000000" pitchFamily="65" charset="-120"/>
                <a:ea typeface="標楷體" panose="03000509000000000000" pitchFamily="65" charset="-120"/>
              </a:rPr>
              <a:t>2</a:t>
            </a:r>
            <a:r>
              <a:rPr lang="zh-TW" altLang="en-US" sz="1950" dirty="0">
                <a:solidFill>
                  <a:srgbClr val="0000FF"/>
                </a:solidFill>
                <a:latin typeface="標楷體" panose="03000509000000000000" pitchFamily="65" charset="-120"/>
                <a:ea typeface="標楷體" panose="03000509000000000000" pitchFamily="65" charset="-120"/>
              </a:rPr>
              <a:t>位講座授課時數共</a:t>
            </a:r>
            <a:r>
              <a:rPr lang="en-US" altLang="zh-TW" sz="1950" dirty="0">
                <a:solidFill>
                  <a:srgbClr val="0000FF"/>
                </a:solidFill>
                <a:latin typeface="標楷體" panose="03000509000000000000" pitchFamily="65" charset="-120"/>
                <a:ea typeface="標楷體" panose="03000509000000000000" pitchFamily="65" charset="-120"/>
              </a:rPr>
              <a:t>6</a:t>
            </a:r>
            <a:r>
              <a:rPr lang="zh-TW" altLang="en-US" sz="1950" dirty="0">
                <a:solidFill>
                  <a:srgbClr val="0000FF"/>
                </a:solidFill>
                <a:latin typeface="標楷體" panose="03000509000000000000" pitchFamily="65" charset="-120"/>
                <a:ea typeface="標楷體" panose="03000509000000000000" pitchFamily="65" charset="-120"/>
              </a:rPr>
              <a:t>小時，小計</a:t>
            </a:r>
            <a:r>
              <a:rPr lang="en-US" altLang="zh-TW" sz="1950" dirty="0">
                <a:solidFill>
                  <a:srgbClr val="0000FF"/>
                </a:solidFill>
                <a:latin typeface="標楷體" panose="03000509000000000000" pitchFamily="65" charset="-120"/>
                <a:ea typeface="標楷體" panose="03000509000000000000" pitchFamily="65" charset="-120"/>
              </a:rPr>
              <a:t>1</a:t>
            </a:r>
            <a:r>
              <a:rPr lang="zh-TW" altLang="en-US" sz="1950" dirty="0">
                <a:solidFill>
                  <a:srgbClr val="0000FF"/>
                </a:solidFill>
                <a:latin typeface="標楷體" panose="03000509000000000000" pitchFamily="65" charset="-120"/>
                <a:ea typeface="標楷體" panose="03000509000000000000" pitchFamily="65" charset="-120"/>
              </a:rPr>
              <a:t>萬</a:t>
            </a:r>
            <a:r>
              <a:rPr lang="en-US" altLang="zh-TW" sz="1950" dirty="0">
                <a:solidFill>
                  <a:srgbClr val="0000FF"/>
                </a:solidFill>
                <a:latin typeface="標楷體" panose="03000509000000000000" pitchFamily="65" charset="-120"/>
                <a:ea typeface="標楷體" panose="03000509000000000000" pitchFamily="65" charset="-120"/>
              </a:rPr>
              <a:t>2</a:t>
            </a:r>
            <a:r>
              <a:rPr lang="zh-TW" altLang="en-US" sz="1950" dirty="0">
                <a:solidFill>
                  <a:srgbClr val="0000FF"/>
                </a:solidFill>
                <a:latin typeface="標楷體" panose="03000509000000000000" pitchFamily="65" charset="-120"/>
                <a:ea typeface="標楷體" panose="03000509000000000000" pitchFamily="65" charset="-120"/>
              </a:rPr>
              <a:t>千元；助教</a:t>
            </a:r>
            <a:r>
              <a:rPr lang="en-US" altLang="zh-TW" sz="1950" dirty="0">
                <a:solidFill>
                  <a:srgbClr val="0000FF"/>
                </a:solidFill>
                <a:latin typeface="標楷體" panose="03000509000000000000" pitchFamily="65" charset="-120"/>
                <a:ea typeface="標楷體" panose="03000509000000000000" pitchFamily="65" charset="-120"/>
              </a:rPr>
              <a:t>1</a:t>
            </a:r>
            <a:r>
              <a:rPr lang="zh-TW" altLang="en-US" sz="1950" dirty="0">
                <a:solidFill>
                  <a:srgbClr val="0000FF"/>
                </a:solidFill>
                <a:latin typeface="標楷體" panose="03000509000000000000" pitchFamily="65" charset="-120"/>
                <a:ea typeface="標楷體" panose="03000509000000000000" pitchFamily="65" charset="-120"/>
              </a:rPr>
              <a:t>位每小時擬核予</a:t>
            </a:r>
            <a:r>
              <a:rPr lang="en-US" altLang="zh-TW" sz="1950" dirty="0">
                <a:solidFill>
                  <a:srgbClr val="0000FF"/>
                </a:solidFill>
                <a:latin typeface="標楷體" panose="03000509000000000000" pitchFamily="65" charset="-120"/>
                <a:ea typeface="標楷體" panose="03000509000000000000" pitchFamily="65" charset="-120"/>
              </a:rPr>
              <a:t>1</a:t>
            </a:r>
            <a:r>
              <a:rPr lang="zh-TW" altLang="en-US" sz="1950" dirty="0">
                <a:solidFill>
                  <a:srgbClr val="0000FF"/>
                </a:solidFill>
                <a:latin typeface="標楷體" panose="03000509000000000000" pitchFamily="65" charset="-120"/>
                <a:ea typeface="標楷體" panose="03000509000000000000" pitchFamily="65" charset="-120"/>
              </a:rPr>
              <a:t>千元，授課時數</a:t>
            </a:r>
            <a:r>
              <a:rPr lang="en-US" altLang="zh-TW" sz="1950" dirty="0">
                <a:solidFill>
                  <a:srgbClr val="0000FF"/>
                </a:solidFill>
                <a:latin typeface="標楷體" panose="03000509000000000000" pitchFamily="65" charset="-120"/>
                <a:ea typeface="標楷體" panose="03000509000000000000" pitchFamily="65" charset="-120"/>
              </a:rPr>
              <a:t>2</a:t>
            </a:r>
            <a:r>
              <a:rPr lang="zh-TW" altLang="en-US" sz="1950" dirty="0">
                <a:solidFill>
                  <a:srgbClr val="0000FF"/>
                </a:solidFill>
                <a:latin typeface="標楷體" panose="03000509000000000000" pitchFamily="65" charset="-120"/>
                <a:ea typeface="標楷體" panose="03000509000000000000" pitchFamily="65" charset="-120"/>
              </a:rPr>
              <a:t>小時，小計</a:t>
            </a:r>
            <a:r>
              <a:rPr lang="en-US" altLang="zh-TW" sz="1950" dirty="0">
                <a:solidFill>
                  <a:srgbClr val="0000FF"/>
                </a:solidFill>
                <a:latin typeface="標楷體" panose="03000509000000000000" pitchFamily="65" charset="-120"/>
                <a:ea typeface="標楷體" panose="03000509000000000000" pitchFamily="65" charset="-120"/>
              </a:rPr>
              <a:t>2</a:t>
            </a:r>
            <a:r>
              <a:rPr lang="zh-TW" altLang="en-US" sz="1950" dirty="0">
                <a:solidFill>
                  <a:srgbClr val="0000FF"/>
                </a:solidFill>
                <a:latin typeface="標楷體" panose="03000509000000000000" pitchFamily="65" charset="-120"/>
                <a:ea typeface="標楷體" panose="03000509000000000000" pitchFamily="65" charset="-120"/>
              </a:rPr>
              <a:t>千元。加計</a:t>
            </a:r>
            <a:r>
              <a:rPr lang="zh-TW" altLang="en-US" sz="1950" u="sng" dirty="0">
                <a:solidFill>
                  <a:srgbClr val="0000FF"/>
                </a:solidFill>
                <a:effectLst>
                  <a:outerShdw blurRad="38100" dist="38100" dir="2700000" algn="tl">
                    <a:srgbClr val="000000">
                      <a:alpha val="43137"/>
                    </a:srgbClr>
                  </a:outerShdw>
                </a:effectLst>
                <a:latin typeface="標楷體" panose="03000509000000000000" pitchFamily="65" charset="-120"/>
                <a:ea typeface="標楷體" panose="03000509000000000000" pitchFamily="65" charset="-120"/>
              </a:rPr>
              <a:t>二代健保補充保費</a:t>
            </a:r>
            <a:r>
              <a:rPr lang="zh-TW" altLang="en-US" sz="1950" dirty="0">
                <a:solidFill>
                  <a:srgbClr val="0000FF"/>
                </a:solidFill>
                <a:latin typeface="標楷體" panose="03000509000000000000" pitchFamily="65" charset="-120"/>
                <a:ea typeface="標楷體" panose="03000509000000000000" pitchFamily="65" charset="-120"/>
              </a:rPr>
              <a:t>後，本案總經費約新臺幣</a:t>
            </a:r>
            <a:r>
              <a:rPr lang="en-US" altLang="zh-TW" sz="1950" dirty="0">
                <a:solidFill>
                  <a:srgbClr val="0000FF"/>
                </a:solidFill>
                <a:latin typeface="標楷體" panose="03000509000000000000" pitchFamily="65" charset="-120"/>
                <a:ea typeface="標楷體" panose="03000509000000000000" pitchFamily="65" charset="-120"/>
              </a:rPr>
              <a:t>1</a:t>
            </a:r>
            <a:r>
              <a:rPr lang="zh-TW" altLang="en-US" sz="1950" dirty="0">
                <a:solidFill>
                  <a:srgbClr val="0000FF"/>
                </a:solidFill>
                <a:latin typeface="標楷體" panose="03000509000000000000" pitchFamily="65" charset="-120"/>
                <a:ea typeface="標楷體" panose="03000509000000000000" pitchFamily="65" charset="-120"/>
              </a:rPr>
              <a:t>萬</a:t>
            </a:r>
            <a:r>
              <a:rPr lang="en-US" altLang="zh-TW" sz="1950" dirty="0">
                <a:solidFill>
                  <a:srgbClr val="0000FF"/>
                </a:solidFill>
                <a:latin typeface="標楷體" panose="03000509000000000000" pitchFamily="65" charset="-120"/>
                <a:ea typeface="標楷體" panose="03000509000000000000" pitchFamily="65" charset="-120"/>
              </a:rPr>
              <a:t>5,287</a:t>
            </a:r>
            <a:r>
              <a:rPr lang="zh-TW" altLang="en-US" sz="1950" dirty="0">
                <a:solidFill>
                  <a:srgbClr val="0000FF"/>
                </a:solidFill>
                <a:latin typeface="標楷體" panose="03000509000000000000" pitchFamily="65" charset="-120"/>
                <a:ea typeface="標楷體" panose="03000509000000000000" pitchFamily="65" charset="-120"/>
              </a:rPr>
              <a:t>元，擬</a:t>
            </a:r>
            <a:r>
              <a:rPr lang="zh-TW" altLang="en-US" sz="1950" dirty="0" smtClean="0">
                <a:solidFill>
                  <a:srgbClr val="0000FF"/>
                </a:solidFill>
                <a:latin typeface="標楷體" panose="03000509000000000000" pitchFamily="65" charset="-120"/>
                <a:ea typeface="標楷體" panose="03000509000000000000" pitchFamily="65" charset="-120"/>
              </a:rPr>
              <a:t>由</a:t>
            </a:r>
            <a:r>
              <a:rPr lang="en-US" altLang="zh-TW" sz="1950" dirty="0" smtClean="0">
                <a:solidFill>
                  <a:srgbClr val="0000FF"/>
                </a:solidFill>
                <a:latin typeface="標楷體" panose="03000509000000000000" pitchFamily="65" charset="-120"/>
                <a:ea typeface="標楷體" panose="03000509000000000000" pitchFamily="65" charset="-120"/>
              </a:rPr>
              <a:t>113</a:t>
            </a:r>
            <a:r>
              <a:rPr lang="zh-TW" altLang="en-US" sz="1950" dirty="0" smtClean="0">
                <a:solidFill>
                  <a:srgbClr val="0000FF"/>
                </a:solidFill>
                <a:latin typeface="標楷體" panose="03000509000000000000" pitchFamily="65" charset="-120"/>
                <a:ea typeface="標楷體" panose="03000509000000000000" pitchFamily="65" charset="-120"/>
              </a:rPr>
              <a:t>年度</a:t>
            </a:r>
            <a:r>
              <a:rPr lang="zh-TW" altLang="en-US" sz="1950" dirty="0">
                <a:solidFill>
                  <a:srgbClr val="0000FF"/>
                </a:solidFill>
                <a:latin typeface="標楷體" panose="03000509000000000000" pitchFamily="65" charset="-120"/>
                <a:ea typeface="標楷體" panose="03000509000000000000" pitchFamily="65" charset="-120"/>
              </a:rPr>
              <a:t>高教深耕計畫</a:t>
            </a:r>
            <a:r>
              <a:rPr lang="en-US" altLang="zh-TW" sz="1950" dirty="0">
                <a:solidFill>
                  <a:srgbClr val="0000FF"/>
                </a:solidFill>
                <a:latin typeface="標楷體" panose="03000509000000000000" pitchFamily="65" charset="-120"/>
                <a:ea typeface="標楷體" panose="03000509000000000000" pitchFamily="65" charset="-120"/>
              </a:rPr>
              <a:t>---</a:t>
            </a:r>
            <a:r>
              <a:rPr lang="zh-TW" altLang="en-US" sz="1950" dirty="0">
                <a:solidFill>
                  <a:srgbClr val="0000FF"/>
                </a:solidFill>
                <a:latin typeface="標楷體" panose="03000509000000000000" pitchFamily="65" charset="-120"/>
                <a:ea typeface="標楷體" panose="03000509000000000000" pitchFamily="65" charset="-120"/>
              </a:rPr>
              <a:t>教師成長社群經費項下支應</a:t>
            </a:r>
            <a:r>
              <a:rPr lang="en-US" altLang="zh-TW" sz="1950" dirty="0">
                <a:solidFill>
                  <a:srgbClr val="0000FF"/>
                </a:solidFill>
                <a:latin typeface="標楷體" panose="03000509000000000000" pitchFamily="65" charset="-120"/>
                <a:ea typeface="標楷體" panose="03000509000000000000" pitchFamily="65" charset="-120"/>
              </a:rPr>
              <a:t>(</a:t>
            </a:r>
            <a:r>
              <a:rPr lang="zh-TW" altLang="en-US" sz="1950" dirty="0">
                <a:solidFill>
                  <a:srgbClr val="0000FF"/>
                </a:solidFill>
                <a:latin typeface="標楷體" panose="03000509000000000000" pitchFamily="65" charset="-120"/>
                <a:ea typeface="標楷體" panose="03000509000000000000" pitchFamily="65" charset="-120"/>
              </a:rPr>
              <a:t>預算表如附件</a:t>
            </a:r>
            <a:r>
              <a:rPr lang="en-US" altLang="zh-TW" sz="1950" dirty="0">
                <a:solidFill>
                  <a:srgbClr val="0000FF"/>
                </a:solidFill>
                <a:latin typeface="標楷體" panose="03000509000000000000" pitchFamily="65" charset="-120"/>
                <a:ea typeface="標楷體" panose="03000509000000000000" pitchFamily="65" charset="-120"/>
              </a:rPr>
              <a:t>O)</a:t>
            </a:r>
            <a:r>
              <a:rPr lang="zh-TW" altLang="en-US" sz="1950" dirty="0">
                <a:solidFill>
                  <a:srgbClr val="0000FF"/>
                </a:solidFill>
                <a:latin typeface="標楷體" panose="03000509000000000000" pitchFamily="65" charset="-120"/>
                <a:ea typeface="標楷體" panose="03000509000000000000" pitchFamily="65" charset="-120"/>
              </a:rPr>
              <a:t>。</a:t>
            </a:r>
          </a:p>
          <a:p>
            <a:pPr marL="0" indent="0">
              <a:buNone/>
            </a:pPr>
            <a:r>
              <a:rPr lang="zh-TW" altLang="en-US" b="1" dirty="0" smtClean="0">
                <a:latin typeface="標楷體" panose="03000509000000000000" pitchFamily="65" charset="-120"/>
                <a:ea typeface="標楷體" panose="03000509000000000000" pitchFamily="65" charset="-120"/>
              </a:rPr>
              <a:t>擬辦：</a:t>
            </a:r>
            <a:r>
              <a:rPr lang="zh-TW" altLang="en-US" dirty="0" smtClean="0">
                <a:latin typeface="標楷體" panose="03000509000000000000" pitchFamily="65" charset="-120"/>
                <a:ea typeface="標楷體" panose="03000509000000000000" pitchFamily="65" charset="-120"/>
              </a:rPr>
              <a:t>本案如奉核可，將依上述規畫辦理，並依規定辦理後續核銷事宜。當否</a:t>
            </a:r>
            <a:r>
              <a:rPr lang="en-US" altLang="zh-TW" dirty="0" smtClean="0">
                <a:latin typeface="標楷體" panose="03000509000000000000" pitchFamily="65" charset="-120"/>
                <a:ea typeface="標楷體" panose="03000509000000000000" pitchFamily="65" charset="-120"/>
              </a:rPr>
              <a:t>?</a:t>
            </a:r>
            <a:r>
              <a:rPr lang="zh-TW" altLang="en-US" dirty="0" smtClean="0">
                <a:latin typeface="標楷體" panose="03000509000000000000" pitchFamily="65" charset="-120"/>
                <a:ea typeface="標楷體" panose="03000509000000000000" pitchFamily="65" charset="-120"/>
              </a:rPr>
              <a:t>敬請核示</a:t>
            </a:r>
          </a:p>
        </p:txBody>
      </p:sp>
      <p:sp>
        <p:nvSpPr>
          <p:cNvPr id="4" name="矩形 3"/>
          <p:cNvSpPr/>
          <p:nvPr/>
        </p:nvSpPr>
        <p:spPr>
          <a:xfrm>
            <a:off x="39626" y="629298"/>
            <a:ext cx="507831" cy="1284967"/>
          </a:xfrm>
          <a:prstGeom prst="rect">
            <a:avLst/>
          </a:prstGeom>
          <a:solidFill>
            <a:schemeClr val="accent6">
              <a:lumMod val="40000"/>
              <a:lumOff val="60000"/>
            </a:schemeClr>
          </a:solidFill>
        </p:spPr>
        <p:txBody>
          <a:bodyPr vert="eaVert" wrap="none">
            <a:spAutoFit/>
          </a:bodyPr>
          <a:lstStyle/>
          <a:p>
            <a:r>
              <a:rPr lang="zh-TW" altLang="en-US" sz="2100" b="1" dirty="0">
                <a:latin typeface="標楷體" panose="03000509000000000000" pitchFamily="65" charset="-120"/>
                <a:ea typeface="標楷體" panose="03000509000000000000" pitchFamily="65" charset="-120"/>
              </a:rPr>
              <a:t>簽文</a:t>
            </a:r>
            <a:r>
              <a:rPr lang="en-US" altLang="zh-TW" sz="2100" b="1" dirty="0">
                <a:latin typeface="標楷體" panose="03000509000000000000" pitchFamily="65" charset="-120"/>
                <a:ea typeface="標楷體" panose="03000509000000000000" pitchFamily="65" charset="-120"/>
              </a:rPr>
              <a:t>-</a:t>
            </a:r>
            <a:r>
              <a:rPr lang="zh-TW" altLang="en-US" sz="2100" b="1" dirty="0">
                <a:latin typeface="標楷體" panose="03000509000000000000" pitchFamily="65" charset="-120"/>
                <a:ea typeface="標楷體" panose="03000509000000000000" pitchFamily="65" charset="-120"/>
              </a:rPr>
              <a:t>參考</a:t>
            </a:r>
          </a:p>
        </p:txBody>
      </p:sp>
      <p:pic>
        <p:nvPicPr>
          <p:cNvPr id="6" name="Picture 2" descr="國立臺灣戲曲學院"/>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3788" y="43819"/>
            <a:ext cx="2207506" cy="585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11907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p:cNvPicPr>
            <a:picLocks noChangeAspect="1"/>
          </p:cNvPicPr>
          <p:nvPr/>
        </p:nvPicPr>
        <p:blipFill>
          <a:blip r:embed="rId2"/>
          <a:stretch>
            <a:fillRect/>
          </a:stretch>
        </p:blipFill>
        <p:spPr>
          <a:xfrm>
            <a:off x="230154" y="818673"/>
            <a:ext cx="8709718" cy="4107891"/>
          </a:xfrm>
          <a:prstGeom prst="rect">
            <a:avLst/>
          </a:prstGeom>
        </p:spPr>
      </p:pic>
      <p:pic>
        <p:nvPicPr>
          <p:cNvPr id="6" name="Picture 2" descr="國立臺灣戲曲學院"/>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392" y="68425"/>
            <a:ext cx="2207506" cy="585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39953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4"/>
          <p:cNvPicPr>
            <a:picLocks noChangeAspect="1"/>
          </p:cNvPicPr>
          <p:nvPr/>
        </p:nvPicPr>
        <p:blipFill>
          <a:blip r:embed="rId2"/>
          <a:stretch>
            <a:fillRect/>
          </a:stretch>
        </p:blipFill>
        <p:spPr>
          <a:xfrm>
            <a:off x="243243" y="798055"/>
            <a:ext cx="8687135" cy="3487806"/>
          </a:xfrm>
          <a:prstGeom prst="rect">
            <a:avLst/>
          </a:prstGeom>
        </p:spPr>
      </p:pic>
      <p:pic>
        <p:nvPicPr>
          <p:cNvPr id="6" name="Picture 2" descr="國立臺灣戲曲學院"/>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43" y="80865"/>
            <a:ext cx="2207506" cy="585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69745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4"/>
          <p:cNvPicPr>
            <a:picLocks noChangeAspect="1"/>
          </p:cNvPicPr>
          <p:nvPr/>
        </p:nvPicPr>
        <p:blipFill>
          <a:blip r:embed="rId2"/>
          <a:stretch>
            <a:fillRect/>
          </a:stretch>
        </p:blipFill>
        <p:spPr>
          <a:xfrm>
            <a:off x="317239" y="135004"/>
            <a:ext cx="7784571" cy="4909747"/>
          </a:xfrm>
          <a:prstGeom prst="rect">
            <a:avLst/>
          </a:prstGeom>
        </p:spPr>
      </p:pic>
      <p:pic>
        <p:nvPicPr>
          <p:cNvPr id="6" name="Picture 2" descr="國立臺灣戲曲學院"/>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6229" y="4558021"/>
            <a:ext cx="2207506" cy="585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49358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p:cNvPicPr>
            <a:picLocks noChangeAspect="1"/>
          </p:cNvPicPr>
          <p:nvPr/>
        </p:nvPicPr>
        <p:blipFill>
          <a:blip r:embed="rId2"/>
          <a:stretch>
            <a:fillRect/>
          </a:stretch>
        </p:blipFill>
        <p:spPr>
          <a:xfrm>
            <a:off x="1277340" y="121525"/>
            <a:ext cx="3288441" cy="4987362"/>
          </a:xfrm>
          <a:prstGeom prst="rect">
            <a:avLst/>
          </a:prstGeom>
        </p:spPr>
      </p:pic>
      <p:pic>
        <p:nvPicPr>
          <p:cNvPr id="5" name="圖片 4"/>
          <p:cNvPicPr>
            <a:picLocks noChangeAspect="1"/>
          </p:cNvPicPr>
          <p:nvPr/>
        </p:nvPicPr>
        <p:blipFill rotWithShape="1">
          <a:blip r:embed="rId3"/>
          <a:srcRect t="994" b="1867"/>
          <a:stretch/>
        </p:blipFill>
        <p:spPr>
          <a:xfrm>
            <a:off x="4802155" y="121525"/>
            <a:ext cx="3651056" cy="4941412"/>
          </a:xfrm>
          <a:prstGeom prst="rect">
            <a:avLst/>
          </a:prstGeom>
        </p:spPr>
      </p:pic>
      <p:pic>
        <p:nvPicPr>
          <p:cNvPr id="6" name="Picture 2" descr="國立臺灣戲曲學院"/>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9772" y="4223657"/>
            <a:ext cx="2207506" cy="585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54941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p:cNvPicPr>
            <a:picLocks noChangeAspect="1"/>
          </p:cNvPicPr>
          <p:nvPr/>
        </p:nvPicPr>
        <p:blipFill rotWithShape="1">
          <a:blip r:embed="rId2"/>
          <a:srcRect b="4322"/>
          <a:stretch/>
        </p:blipFill>
        <p:spPr>
          <a:xfrm>
            <a:off x="253999" y="204741"/>
            <a:ext cx="6676809" cy="4741909"/>
          </a:xfrm>
          <a:prstGeom prst="rect">
            <a:avLst/>
          </a:prstGeom>
        </p:spPr>
      </p:pic>
      <p:pic>
        <p:nvPicPr>
          <p:cNvPr id="3" name="Picture 2" descr="國立臺灣戲曲學院"/>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7568" y="4441372"/>
            <a:ext cx="2207506" cy="585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67213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圖片 3"/>
          <p:cNvPicPr>
            <a:picLocks noChangeAspect="1"/>
          </p:cNvPicPr>
          <p:nvPr/>
        </p:nvPicPr>
        <p:blipFill>
          <a:blip r:embed="rId2"/>
          <a:stretch>
            <a:fillRect/>
          </a:stretch>
        </p:blipFill>
        <p:spPr>
          <a:xfrm>
            <a:off x="126999" y="95515"/>
            <a:ext cx="4476751" cy="4938452"/>
          </a:xfrm>
          <a:prstGeom prst="rect">
            <a:avLst/>
          </a:prstGeom>
        </p:spPr>
      </p:pic>
      <p:pic>
        <p:nvPicPr>
          <p:cNvPr id="5" name="圖片 4"/>
          <p:cNvPicPr>
            <a:picLocks noChangeAspect="1"/>
          </p:cNvPicPr>
          <p:nvPr/>
        </p:nvPicPr>
        <p:blipFill>
          <a:blip r:embed="rId3"/>
          <a:stretch>
            <a:fillRect/>
          </a:stretch>
        </p:blipFill>
        <p:spPr>
          <a:xfrm>
            <a:off x="4663219" y="400315"/>
            <a:ext cx="4398231" cy="3709213"/>
          </a:xfrm>
          <a:prstGeom prst="rect">
            <a:avLst/>
          </a:prstGeom>
        </p:spPr>
      </p:pic>
      <p:pic>
        <p:nvPicPr>
          <p:cNvPr id="6" name="Picture 2" descr="國立臺灣戲曲學院"/>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67804" y="4558021"/>
            <a:ext cx="2207506" cy="585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6265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20"/>
        <p:cNvGrpSpPr/>
        <p:nvPr/>
      </p:nvGrpSpPr>
      <p:grpSpPr>
        <a:xfrm>
          <a:off x="0" y="0"/>
          <a:ext cx="0" cy="0"/>
          <a:chOff x="0" y="0"/>
          <a:chExt cx="0" cy="0"/>
        </a:xfrm>
      </p:grpSpPr>
      <p:sp>
        <p:nvSpPr>
          <p:cNvPr id="922" name="Google Shape;922;p27"/>
          <p:cNvSpPr txBox="1">
            <a:spLocks noGrp="1"/>
          </p:cNvSpPr>
          <p:nvPr>
            <p:ph type="title"/>
          </p:nvPr>
        </p:nvSpPr>
        <p:spPr>
          <a:xfrm rot="-5400000">
            <a:off x="5033475" y="580625"/>
            <a:ext cx="7059600" cy="4479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zh-TW" altLang="en-US" dirty="0" smtClean="0"/>
              <a:t>高教深耕經費支用原則</a:t>
            </a:r>
            <a:endParaRPr dirty="0"/>
          </a:p>
        </p:txBody>
      </p:sp>
      <p:sp>
        <p:nvSpPr>
          <p:cNvPr id="7" name="標題 3"/>
          <p:cNvSpPr>
            <a:spLocks noGrp="1"/>
          </p:cNvSpPr>
          <p:nvPr>
            <p:ph type="body" idx="1"/>
          </p:nvPr>
        </p:nvSpPr>
        <p:spPr>
          <a:xfrm>
            <a:off x="356776" y="626399"/>
            <a:ext cx="8094700" cy="4122581"/>
          </a:xfrm>
        </p:spPr>
        <p:txBody>
          <a:bodyPr>
            <a:normAutofit/>
          </a:bodyPr>
          <a:lstStyle/>
          <a:p>
            <a:pPr marL="149225" indent="0" algn="ctr">
              <a:buNone/>
            </a:pPr>
            <a:r>
              <a:rPr lang="zh-TW" altLang="en-US" sz="2700" dirty="0">
                <a:solidFill>
                  <a:schemeClr val="bg2">
                    <a:lumMod val="50000"/>
                  </a:schemeClr>
                </a:solidFill>
                <a:latin typeface="標楷體" panose="03000509000000000000" pitchFamily="65" charset="-120"/>
                <a:ea typeface="Adobe 繁黑體 Std B"/>
                <a:cs typeface="Arial Unicode MS" panose="020B0604020202020204" pitchFamily="34" charset="-120"/>
              </a:rPr>
              <a:t>經費執行依據</a:t>
            </a:r>
          </a:p>
        </p:txBody>
      </p:sp>
      <p:sp>
        <p:nvSpPr>
          <p:cNvPr id="6" name="內容版面配置區 4"/>
          <p:cNvSpPr txBox="1">
            <a:spLocks/>
          </p:cNvSpPr>
          <p:nvPr/>
        </p:nvSpPr>
        <p:spPr>
          <a:xfrm>
            <a:off x="452624" y="1364044"/>
            <a:ext cx="7886700" cy="3177634"/>
          </a:xfrm>
          <a:prstGeom prst="rect">
            <a:avLst/>
          </a:prstGeom>
          <a:noFill/>
          <a:ln>
            <a:noFill/>
          </a:ln>
        </p:spPr>
        <p:txBody>
          <a:bodyPr spcFirstLastPara="1" wrap="square" lIns="91425" tIns="91425" rIns="91425" bIns="91425" anchor="t" anchorCtr="0">
            <a:normAutofit/>
          </a:bodyPr>
          <a:lstStyle>
            <a:defPPr marR="0" lvl="0" algn="l" rtl="0">
              <a:lnSpc>
                <a:spcPct val="100000"/>
              </a:lnSpc>
              <a:spcBef>
                <a:spcPts val="0"/>
              </a:spcBef>
              <a:spcAft>
                <a:spcPts val="0"/>
              </a:spcAft>
            </a:defPPr>
            <a:lvl1pPr marL="457200" marR="0" lvl="0" indent="-307975" algn="l" rtl="0">
              <a:lnSpc>
                <a:spcPct val="115000"/>
              </a:lnSpc>
              <a:spcBef>
                <a:spcPts val="0"/>
              </a:spcBef>
              <a:spcAft>
                <a:spcPts val="0"/>
              </a:spcAft>
              <a:buClr>
                <a:schemeClr val="lt2"/>
              </a:buClr>
              <a:buSzPts val="1250"/>
              <a:buFont typeface="Montserrat"/>
              <a:buChar char="●"/>
              <a:defRPr sz="1250" b="0" i="0" u="none" strike="noStrike" cap="none">
                <a:solidFill>
                  <a:schemeClr val="lt2"/>
                </a:solidFill>
                <a:latin typeface="Montserrat"/>
                <a:ea typeface="Montserrat"/>
                <a:cs typeface="Montserrat"/>
                <a:sym typeface="Montserrat"/>
              </a:defRPr>
            </a:lvl1pPr>
            <a:lvl2pPr marL="914400" marR="0" lvl="1" indent="-307975" algn="l" rtl="0">
              <a:lnSpc>
                <a:spcPct val="115000"/>
              </a:lnSpc>
              <a:spcBef>
                <a:spcPts val="1600"/>
              </a:spcBef>
              <a:spcAft>
                <a:spcPts val="0"/>
              </a:spcAft>
              <a:buClr>
                <a:schemeClr val="lt2"/>
              </a:buClr>
              <a:buSzPts val="1250"/>
              <a:buFont typeface="Montserrat"/>
              <a:buChar char="○"/>
              <a:defRPr sz="1250" b="0" i="0" u="none" strike="noStrike" cap="none">
                <a:solidFill>
                  <a:schemeClr val="lt2"/>
                </a:solidFill>
                <a:latin typeface="Montserrat"/>
                <a:ea typeface="Montserrat"/>
                <a:cs typeface="Montserrat"/>
                <a:sym typeface="Montserrat"/>
              </a:defRPr>
            </a:lvl2pPr>
            <a:lvl3pPr marL="1371600" marR="0" lvl="2" indent="-307975" algn="l" rtl="0">
              <a:lnSpc>
                <a:spcPct val="115000"/>
              </a:lnSpc>
              <a:spcBef>
                <a:spcPts val="1600"/>
              </a:spcBef>
              <a:spcAft>
                <a:spcPts val="0"/>
              </a:spcAft>
              <a:buClr>
                <a:schemeClr val="lt2"/>
              </a:buClr>
              <a:buSzPts val="1250"/>
              <a:buFont typeface="Montserrat"/>
              <a:buChar char="■"/>
              <a:defRPr sz="1250" b="0" i="0" u="none" strike="noStrike" cap="none">
                <a:solidFill>
                  <a:schemeClr val="lt2"/>
                </a:solidFill>
                <a:latin typeface="Montserrat"/>
                <a:ea typeface="Montserrat"/>
                <a:cs typeface="Montserrat"/>
                <a:sym typeface="Montserrat"/>
              </a:defRPr>
            </a:lvl3pPr>
            <a:lvl4pPr marL="1828800" marR="0" lvl="3" indent="-307975" algn="l" rtl="0">
              <a:lnSpc>
                <a:spcPct val="115000"/>
              </a:lnSpc>
              <a:spcBef>
                <a:spcPts val="1600"/>
              </a:spcBef>
              <a:spcAft>
                <a:spcPts val="0"/>
              </a:spcAft>
              <a:buClr>
                <a:schemeClr val="lt2"/>
              </a:buClr>
              <a:buSzPts val="1250"/>
              <a:buFont typeface="Montserrat"/>
              <a:buChar char="●"/>
              <a:defRPr sz="1250" b="0" i="0" u="none" strike="noStrike" cap="none">
                <a:solidFill>
                  <a:schemeClr val="lt2"/>
                </a:solidFill>
                <a:latin typeface="Montserrat"/>
                <a:ea typeface="Montserrat"/>
                <a:cs typeface="Montserrat"/>
                <a:sym typeface="Montserrat"/>
              </a:defRPr>
            </a:lvl4pPr>
            <a:lvl5pPr marL="2286000" marR="0" lvl="4" indent="-307975" algn="l" rtl="0">
              <a:lnSpc>
                <a:spcPct val="115000"/>
              </a:lnSpc>
              <a:spcBef>
                <a:spcPts val="1600"/>
              </a:spcBef>
              <a:spcAft>
                <a:spcPts val="0"/>
              </a:spcAft>
              <a:buClr>
                <a:schemeClr val="lt2"/>
              </a:buClr>
              <a:buSzPts val="1250"/>
              <a:buFont typeface="Montserrat"/>
              <a:buChar char="○"/>
              <a:defRPr sz="1250" b="0" i="0" u="none" strike="noStrike" cap="none">
                <a:solidFill>
                  <a:schemeClr val="lt2"/>
                </a:solidFill>
                <a:latin typeface="Montserrat"/>
                <a:ea typeface="Montserrat"/>
                <a:cs typeface="Montserrat"/>
                <a:sym typeface="Montserrat"/>
              </a:defRPr>
            </a:lvl5pPr>
            <a:lvl6pPr marL="2743200" marR="0" lvl="5" indent="-307975" algn="l" rtl="0">
              <a:lnSpc>
                <a:spcPct val="115000"/>
              </a:lnSpc>
              <a:spcBef>
                <a:spcPts val="1600"/>
              </a:spcBef>
              <a:spcAft>
                <a:spcPts val="0"/>
              </a:spcAft>
              <a:buClr>
                <a:schemeClr val="lt2"/>
              </a:buClr>
              <a:buSzPts val="1250"/>
              <a:buFont typeface="Montserrat"/>
              <a:buChar char="■"/>
              <a:defRPr sz="1250" b="0" i="0" u="none" strike="noStrike" cap="none">
                <a:solidFill>
                  <a:schemeClr val="lt2"/>
                </a:solidFill>
                <a:latin typeface="Montserrat"/>
                <a:ea typeface="Montserrat"/>
                <a:cs typeface="Montserrat"/>
                <a:sym typeface="Montserrat"/>
              </a:defRPr>
            </a:lvl6pPr>
            <a:lvl7pPr marL="3200400" marR="0" lvl="6" indent="-307975" algn="l" rtl="0">
              <a:lnSpc>
                <a:spcPct val="115000"/>
              </a:lnSpc>
              <a:spcBef>
                <a:spcPts val="1600"/>
              </a:spcBef>
              <a:spcAft>
                <a:spcPts val="0"/>
              </a:spcAft>
              <a:buClr>
                <a:schemeClr val="lt2"/>
              </a:buClr>
              <a:buSzPts val="1250"/>
              <a:buFont typeface="Montserrat"/>
              <a:buChar char="●"/>
              <a:defRPr sz="1250" b="0" i="0" u="none" strike="noStrike" cap="none">
                <a:solidFill>
                  <a:schemeClr val="lt2"/>
                </a:solidFill>
                <a:latin typeface="Montserrat"/>
                <a:ea typeface="Montserrat"/>
                <a:cs typeface="Montserrat"/>
                <a:sym typeface="Montserrat"/>
              </a:defRPr>
            </a:lvl7pPr>
            <a:lvl8pPr marL="3657600" marR="0" lvl="7" indent="-307975" algn="l" rtl="0">
              <a:lnSpc>
                <a:spcPct val="115000"/>
              </a:lnSpc>
              <a:spcBef>
                <a:spcPts val="1600"/>
              </a:spcBef>
              <a:spcAft>
                <a:spcPts val="0"/>
              </a:spcAft>
              <a:buClr>
                <a:schemeClr val="lt2"/>
              </a:buClr>
              <a:buSzPts val="1250"/>
              <a:buFont typeface="Montserrat"/>
              <a:buChar char="○"/>
              <a:defRPr sz="1250" b="0" i="0" u="none" strike="noStrike" cap="none">
                <a:solidFill>
                  <a:schemeClr val="lt2"/>
                </a:solidFill>
                <a:latin typeface="Montserrat"/>
                <a:ea typeface="Montserrat"/>
                <a:cs typeface="Montserrat"/>
                <a:sym typeface="Montserrat"/>
              </a:defRPr>
            </a:lvl8pPr>
            <a:lvl9pPr marL="4114800" marR="0" lvl="8" indent="-307975" algn="l" rtl="0">
              <a:lnSpc>
                <a:spcPct val="115000"/>
              </a:lnSpc>
              <a:spcBef>
                <a:spcPts val="1600"/>
              </a:spcBef>
              <a:spcAft>
                <a:spcPts val="1600"/>
              </a:spcAft>
              <a:buClr>
                <a:schemeClr val="lt2"/>
              </a:buClr>
              <a:buSzPts val="1250"/>
              <a:buFont typeface="Montserrat"/>
              <a:buChar char="■"/>
              <a:defRPr sz="1250" b="0" i="0" u="none" strike="noStrike" cap="none">
                <a:solidFill>
                  <a:schemeClr val="lt2"/>
                </a:solidFill>
                <a:latin typeface="Montserrat"/>
                <a:ea typeface="Montserrat"/>
                <a:cs typeface="Montserrat"/>
                <a:sym typeface="Montserrat"/>
              </a:defRPr>
            </a:lvl9pPr>
          </a:lstStyle>
          <a:p>
            <a:r>
              <a:rPr lang="zh-TW" altLang="en-US" sz="1500" dirty="0" smtClean="0">
                <a:latin typeface="Adobe 繁黑體 Std B" pitchFamily="34" charset="-120"/>
                <a:ea typeface="Adobe 繁黑體 Std B" pitchFamily="34" charset="-120"/>
              </a:rPr>
              <a:t>有關本校計畫教育部</a:t>
            </a:r>
            <a:r>
              <a:rPr lang="en-US" altLang="zh-TW" sz="1500" dirty="0">
                <a:latin typeface="Adobe 繁黑體 Std B" pitchFamily="34" charset="-120"/>
                <a:ea typeface="Adobe 繁黑體 Std B" pitchFamily="34" charset="-120"/>
              </a:rPr>
              <a:t>114</a:t>
            </a:r>
            <a:r>
              <a:rPr lang="zh-TW" altLang="en-US" sz="1500" dirty="0">
                <a:latin typeface="Adobe 繁黑體 Std B" pitchFamily="34" charset="-120"/>
                <a:ea typeface="Adobe 繁黑體 Std B" pitchFamily="34" charset="-120"/>
              </a:rPr>
              <a:t>年</a:t>
            </a:r>
            <a:r>
              <a:rPr lang="en-US" altLang="zh-TW" sz="1500" dirty="0">
                <a:latin typeface="Adobe 繁黑體 Std B" pitchFamily="34" charset="-120"/>
                <a:ea typeface="Adobe 繁黑體 Std B" pitchFamily="34" charset="-120"/>
              </a:rPr>
              <a:t>5</a:t>
            </a:r>
            <a:r>
              <a:rPr lang="zh-TW" altLang="en-US" sz="1500" dirty="0">
                <a:latin typeface="Adobe 繁黑體 Std B" pitchFamily="34" charset="-120"/>
                <a:ea typeface="Adobe 繁黑體 Std B" pitchFamily="34" charset="-120"/>
              </a:rPr>
              <a:t>月</a:t>
            </a:r>
            <a:r>
              <a:rPr lang="en-US" altLang="zh-TW" sz="1500" dirty="0">
                <a:latin typeface="Adobe 繁黑體 Std B" pitchFamily="34" charset="-120"/>
                <a:ea typeface="Adobe 繁黑體 Std B" pitchFamily="34" charset="-120"/>
              </a:rPr>
              <a:t>29</a:t>
            </a:r>
            <a:r>
              <a:rPr lang="zh-TW" altLang="en-US" sz="1500" dirty="0">
                <a:latin typeface="Adobe 繁黑體 Std B" pitchFamily="34" charset="-120"/>
                <a:ea typeface="Adobe 繁黑體 Std B" pitchFamily="34" charset="-120"/>
              </a:rPr>
              <a:t>日臺教技</a:t>
            </a:r>
            <a:r>
              <a:rPr lang="en-US" altLang="zh-TW" sz="1500" dirty="0">
                <a:latin typeface="Adobe 繁黑體 Std B" pitchFamily="34" charset="-120"/>
                <a:ea typeface="Adobe 繁黑體 Std B" pitchFamily="34" charset="-120"/>
              </a:rPr>
              <a:t>(</a:t>
            </a:r>
            <a:r>
              <a:rPr lang="zh-TW" altLang="en-US" sz="1500" dirty="0">
                <a:latin typeface="Adobe 繁黑體 Std B" pitchFamily="34" charset="-120"/>
                <a:ea typeface="Adobe 繁黑體 Std B" pitchFamily="34" charset="-120"/>
              </a:rPr>
              <a:t>三</a:t>
            </a:r>
            <a:r>
              <a:rPr lang="en-US" altLang="zh-TW" sz="1500" dirty="0">
                <a:latin typeface="Adobe 繁黑體 Std B" pitchFamily="34" charset="-120"/>
                <a:ea typeface="Adobe 繁黑體 Std B" pitchFamily="34" charset="-120"/>
              </a:rPr>
              <a:t>)</a:t>
            </a:r>
            <a:r>
              <a:rPr lang="zh-TW" altLang="en-US" sz="1500" dirty="0">
                <a:latin typeface="Adobe 繁黑體 Std B" pitchFamily="34" charset="-120"/>
                <a:ea typeface="Adobe 繁黑體 Std B" pitchFamily="34" charset="-120"/>
              </a:rPr>
              <a:t>字第</a:t>
            </a:r>
            <a:r>
              <a:rPr lang="en-US" altLang="zh-TW" sz="1500" dirty="0">
                <a:latin typeface="Adobe 繁黑體 Std B" pitchFamily="34" charset="-120"/>
                <a:ea typeface="Adobe 繁黑體 Std B" pitchFamily="34" charset="-120"/>
              </a:rPr>
              <a:t>1142311992H</a:t>
            </a:r>
            <a:r>
              <a:rPr lang="zh-TW" altLang="en-US" sz="1500" dirty="0">
                <a:latin typeface="Adobe 繁黑體 Std B" pitchFamily="34" charset="-120"/>
                <a:ea typeface="Adobe 繁黑體 Std B" pitchFamily="34" charset="-120"/>
              </a:rPr>
              <a:t>號函</a:t>
            </a:r>
            <a:r>
              <a:rPr lang="zh-TW" altLang="en-US" sz="1500" dirty="0" smtClean="0">
                <a:latin typeface="Adobe 繁黑體 Std B" pitchFamily="34" charset="-120"/>
                <a:ea typeface="Adobe 繁黑體 Std B" pitchFamily="34" charset="-120"/>
              </a:rPr>
              <a:t>核定</a:t>
            </a:r>
            <a:r>
              <a:rPr lang="en-US" altLang="zh-TW" sz="1500" dirty="0" smtClean="0">
                <a:latin typeface="Adobe 繁黑體 Std B" pitchFamily="34" charset="-120"/>
                <a:ea typeface="Adobe 繁黑體 Std B" pitchFamily="34" charset="-120"/>
              </a:rPr>
              <a:t> (</a:t>
            </a:r>
            <a:r>
              <a:rPr lang="zh-TW" altLang="en-US" sz="1500" dirty="0" smtClean="0">
                <a:latin typeface="Adobe 繁黑體 Std B" pitchFamily="34" charset="-120"/>
                <a:ea typeface="Adobe 繁黑體 Std B" pitchFamily="34" charset="-120"/>
              </a:rPr>
              <a:t>如下表</a:t>
            </a:r>
            <a:r>
              <a:rPr lang="en-US" altLang="zh-TW" sz="1500" dirty="0" smtClean="0">
                <a:latin typeface="Adobe 繁黑體 Std B" pitchFamily="34" charset="-120"/>
                <a:ea typeface="Adobe 繁黑體 Std B" pitchFamily="34" charset="-120"/>
              </a:rPr>
              <a:t>)</a:t>
            </a:r>
            <a:r>
              <a:rPr lang="zh-TW" altLang="en-US" sz="1500" dirty="0">
                <a:latin typeface="Adobe 繁黑體 Std B" pitchFamily="34" charset="-120"/>
                <a:ea typeface="Adobe 繁黑體 Std B" pitchFamily="34" charset="-120"/>
              </a:rPr>
              <a:t>：</a:t>
            </a:r>
            <a:endParaRPr lang="en-US" altLang="zh-TW" sz="1500" dirty="0">
              <a:latin typeface="Adobe 繁黑體 Std B" pitchFamily="34" charset="-120"/>
              <a:ea typeface="Adobe 繁黑體 Std B" pitchFamily="34" charset="-120"/>
            </a:endParaRPr>
          </a:p>
        </p:txBody>
      </p:sp>
      <p:pic>
        <p:nvPicPr>
          <p:cNvPr id="9" name="圖片 8"/>
          <p:cNvPicPr/>
          <p:nvPr/>
        </p:nvPicPr>
        <p:blipFill rotWithShape="1">
          <a:blip r:embed="rId3">
            <a:extLst>
              <a:ext uri="{28A0092B-C50C-407E-A947-70E740481C1C}">
                <a14:useLocalDpi xmlns:a14="http://schemas.microsoft.com/office/drawing/2010/main" val="0"/>
              </a:ext>
            </a:extLst>
          </a:blip>
          <a:srcRect t="1" b="352"/>
          <a:stretch/>
        </p:blipFill>
        <p:spPr bwMode="auto">
          <a:xfrm>
            <a:off x="731081" y="1958569"/>
            <a:ext cx="7544369" cy="2674153"/>
          </a:xfrm>
          <a:prstGeom prst="rect">
            <a:avLst/>
          </a:prstGeom>
          <a:ln>
            <a:noFill/>
          </a:ln>
          <a:extLst>
            <a:ext uri="{53640926-AAD7-44D8-BBD7-CCE9431645EC}">
              <a14:shadowObscured xmlns:a14="http://schemas.microsoft.com/office/drawing/2010/main"/>
            </a:ext>
          </a:extLst>
        </p:spPr>
      </p:pic>
      <p:pic>
        <p:nvPicPr>
          <p:cNvPr id="8" name="Picture 2" descr="國立臺灣戲曲學院"/>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763" y="40920"/>
            <a:ext cx="2207506" cy="58547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p:txBody>
          <a:bodyPr/>
          <a:lstStyle/>
          <a:p>
            <a:r>
              <a:rPr lang="zh-TW" altLang="en-US" dirty="0"/>
              <a:t>高教深耕經費支用原則</a:t>
            </a:r>
          </a:p>
        </p:txBody>
      </p:sp>
      <p:graphicFrame>
        <p:nvGraphicFramePr>
          <p:cNvPr id="4" name="表格 3"/>
          <p:cNvGraphicFramePr>
            <a:graphicFrameLocks noGrp="1"/>
          </p:cNvGraphicFramePr>
          <p:nvPr>
            <p:extLst>
              <p:ext uri="{D42A27DB-BD31-4B8C-83A1-F6EECF244321}">
                <p14:modId xmlns:p14="http://schemas.microsoft.com/office/powerpoint/2010/main" val="2847268094"/>
              </p:ext>
            </p:extLst>
          </p:nvPr>
        </p:nvGraphicFramePr>
        <p:xfrm>
          <a:off x="317241" y="833529"/>
          <a:ext cx="7750628" cy="3595401"/>
        </p:xfrm>
        <a:graphic>
          <a:graphicData uri="http://schemas.openxmlformats.org/drawingml/2006/table">
            <a:tbl>
              <a:tblPr firstRow="1" firstCol="1" bandRow="1">
                <a:tableStyleId>{F7466740-3404-4874-9BA1-9CC9F67756EB}</a:tableStyleId>
              </a:tblPr>
              <a:tblGrid>
                <a:gridCol w="2063950">
                  <a:extLst>
                    <a:ext uri="{9D8B030D-6E8A-4147-A177-3AD203B41FA5}">
                      <a16:colId xmlns:a16="http://schemas.microsoft.com/office/drawing/2014/main" val="1116176095"/>
                    </a:ext>
                  </a:extLst>
                </a:gridCol>
                <a:gridCol w="1342494">
                  <a:extLst>
                    <a:ext uri="{9D8B030D-6E8A-4147-A177-3AD203B41FA5}">
                      <a16:colId xmlns:a16="http://schemas.microsoft.com/office/drawing/2014/main" val="1964710237"/>
                    </a:ext>
                  </a:extLst>
                </a:gridCol>
                <a:gridCol w="1109992">
                  <a:extLst>
                    <a:ext uri="{9D8B030D-6E8A-4147-A177-3AD203B41FA5}">
                      <a16:colId xmlns:a16="http://schemas.microsoft.com/office/drawing/2014/main" val="1758688167"/>
                    </a:ext>
                  </a:extLst>
                </a:gridCol>
                <a:gridCol w="1109992">
                  <a:extLst>
                    <a:ext uri="{9D8B030D-6E8A-4147-A177-3AD203B41FA5}">
                      <a16:colId xmlns:a16="http://schemas.microsoft.com/office/drawing/2014/main" val="1122925856"/>
                    </a:ext>
                  </a:extLst>
                </a:gridCol>
                <a:gridCol w="1244396">
                  <a:extLst>
                    <a:ext uri="{9D8B030D-6E8A-4147-A177-3AD203B41FA5}">
                      <a16:colId xmlns:a16="http://schemas.microsoft.com/office/drawing/2014/main" val="1196414587"/>
                    </a:ext>
                  </a:extLst>
                </a:gridCol>
                <a:gridCol w="879804">
                  <a:extLst>
                    <a:ext uri="{9D8B030D-6E8A-4147-A177-3AD203B41FA5}">
                      <a16:colId xmlns:a16="http://schemas.microsoft.com/office/drawing/2014/main" val="3998633388"/>
                    </a:ext>
                  </a:extLst>
                </a:gridCol>
              </a:tblGrid>
              <a:tr h="339322">
                <a:tc gridSpan="6">
                  <a:txBody>
                    <a:bodyPr/>
                    <a:lstStyle/>
                    <a:p>
                      <a:pPr indent="-635" algn="ctr" fontAlgn="auto">
                        <a:lnSpc>
                          <a:spcPts val="1200"/>
                        </a:lnSpc>
                        <a:spcAft>
                          <a:spcPts val="0"/>
                        </a:spcAft>
                      </a:pPr>
                      <a:r>
                        <a:rPr lang="zh-TW" sz="1600" b="1" kern="0" dirty="0">
                          <a:effectLst>
                            <a:outerShdw blurRad="38100" dist="38100" dir="2700000" algn="tl">
                              <a:srgbClr val="000000">
                                <a:alpha val="43137"/>
                              </a:srgbClr>
                            </a:outerShdw>
                          </a:effectLst>
                        </a:rPr>
                        <a:t>高等教育</a:t>
                      </a:r>
                      <a:r>
                        <a:rPr lang="zh-TW" sz="1600" b="1" kern="0" dirty="0" smtClean="0">
                          <a:effectLst>
                            <a:outerShdw blurRad="38100" dist="38100" dir="2700000" algn="tl">
                              <a:srgbClr val="000000">
                                <a:alpha val="43137"/>
                              </a:srgbClr>
                            </a:outerShdw>
                          </a:effectLst>
                        </a:rPr>
                        <a:t>深耕</a:t>
                      </a:r>
                      <a:r>
                        <a:rPr lang="zh-TW" altLang="en-US" sz="1600" b="1" kern="0" dirty="0" smtClean="0">
                          <a:effectLst>
                            <a:outerShdw blurRad="38100" dist="38100" dir="2700000" algn="tl">
                              <a:srgbClr val="000000">
                                <a:alpha val="43137"/>
                              </a:srgbClr>
                            </a:outerShdw>
                          </a:effectLst>
                        </a:rPr>
                        <a:t>主冊</a:t>
                      </a:r>
                      <a:r>
                        <a:rPr lang="zh-TW" sz="1600" b="1" kern="0" dirty="0" smtClean="0">
                          <a:effectLst>
                            <a:outerShdw blurRad="38100" dist="38100" dir="2700000" algn="tl">
                              <a:srgbClr val="000000">
                                <a:alpha val="43137"/>
                              </a:srgbClr>
                            </a:outerShdw>
                          </a:effectLst>
                        </a:rPr>
                        <a:t>總</a:t>
                      </a:r>
                      <a:r>
                        <a:rPr lang="zh-TW" sz="1600" b="1" kern="0" dirty="0">
                          <a:effectLst>
                            <a:outerShdw blurRad="38100" dist="38100" dir="2700000" algn="tl">
                              <a:srgbClr val="000000">
                                <a:alpha val="43137"/>
                              </a:srgbClr>
                            </a:outerShdw>
                          </a:effectLst>
                        </a:rPr>
                        <a:t>計畫經費分配</a:t>
                      </a:r>
                      <a:endParaRPr lang="zh-TW" sz="2400" b="1" kern="100" dirty="0">
                        <a:effectLst>
                          <a:outerShdw blurRad="38100" dist="38100" dir="2700000" algn="tl">
                            <a:srgbClr val="000000">
                              <a:alpha val="43137"/>
                            </a:srgbClr>
                          </a:outerShdw>
                        </a:effectLst>
                        <a:latin typeface="Times New Roman" panose="02020603050405020304" pitchFamily="18" charset="0"/>
                        <a:ea typeface="新細明體" panose="02020500000000000000" pitchFamily="18" charset="-120"/>
                      </a:endParaRPr>
                    </a:p>
                  </a:txBody>
                  <a:tcPr marL="17780" marR="17780" marT="0" marB="0" anchor="ct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extLst>
                  <a:ext uri="{0D108BD9-81ED-4DB2-BD59-A6C34878D82A}">
                    <a16:rowId xmlns:a16="http://schemas.microsoft.com/office/drawing/2014/main" val="716944285"/>
                  </a:ext>
                </a:extLst>
              </a:tr>
              <a:tr h="339322">
                <a:tc>
                  <a:txBody>
                    <a:bodyPr/>
                    <a:lstStyle/>
                    <a:p>
                      <a:pPr indent="-635" algn="ctr" fontAlgn="auto">
                        <a:lnSpc>
                          <a:spcPts val="1200"/>
                        </a:lnSpc>
                        <a:spcAft>
                          <a:spcPts val="0"/>
                        </a:spcAft>
                      </a:pPr>
                      <a:r>
                        <a:rPr lang="zh-TW" sz="1000" kern="0" dirty="0">
                          <a:solidFill>
                            <a:schemeClr val="tx1"/>
                          </a:solidFill>
                          <a:effectLst/>
                        </a:rPr>
                        <a:t>　</a:t>
                      </a:r>
                      <a:endParaRPr lang="zh-TW" sz="1200" kern="100" dirty="0">
                        <a:solidFill>
                          <a:schemeClr val="tx1"/>
                        </a:solidFill>
                        <a:effectLst/>
                        <a:latin typeface="Times New Roman" panose="02020603050405020304" pitchFamily="18" charset="0"/>
                        <a:ea typeface="新細明體" panose="02020500000000000000" pitchFamily="18" charset="-120"/>
                      </a:endParaRPr>
                    </a:p>
                  </a:txBody>
                  <a:tcPr marL="17780" marR="17780" marT="0" marB="0" anchor="ctr">
                    <a:solidFill>
                      <a:schemeClr val="accent2">
                        <a:lumMod val="25000"/>
                        <a:lumOff val="75000"/>
                      </a:schemeClr>
                    </a:solidFill>
                  </a:tcPr>
                </a:tc>
                <a:tc>
                  <a:txBody>
                    <a:bodyPr/>
                    <a:lstStyle/>
                    <a:p>
                      <a:pPr indent="-635" algn="ctr" fontAlgn="auto">
                        <a:lnSpc>
                          <a:spcPts val="1200"/>
                        </a:lnSpc>
                        <a:spcAft>
                          <a:spcPts val="0"/>
                        </a:spcAft>
                      </a:pPr>
                      <a:r>
                        <a:rPr lang="zh-TW" sz="1000" kern="0" dirty="0">
                          <a:solidFill>
                            <a:schemeClr val="tx1"/>
                          </a:solidFill>
                          <a:effectLst/>
                        </a:rPr>
                        <a:t>業務費</a:t>
                      </a:r>
                      <a:endParaRPr lang="zh-TW" sz="1200" kern="100" dirty="0">
                        <a:solidFill>
                          <a:schemeClr val="tx1"/>
                        </a:solidFill>
                        <a:effectLst/>
                        <a:latin typeface="Times New Roman" panose="02020603050405020304" pitchFamily="18" charset="0"/>
                        <a:ea typeface="新細明體" panose="02020500000000000000" pitchFamily="18" charset="-120"/>
                      </a:endParaRPr>
                    </a:p>
                  </a:txBody>
                  <a:tcPr marL="17780" marR="17780" marT="0" marB="0" anchor="ctr">
                    <a:solidFill>
                      <a:schemeClr val="accent2">
                        <a:lumMod val="25000"/>
                        <a:lumOff val="75000"/>
                      </a:schemeClr>
                    </a:solidFill>
                  </a:tcPr>
                </a:tc>
                <a:tc>
                  <a:txBody>
                    <a:bodyPr/>
                    <a:lstStyle/>
                    <a:p>
                      <a:pPr indent="-635" algn="ctr" fontAlgn="auto">
                        <a:lnSpc>
                          <a:spcPts val="1200"/>
                        </a:lnSpc>
                        <a:spcAft>
                          <a:spcPts val="0"/>
                        </a:spcAft>
                      </a:pPr>
                      <a:r>
                        <a:rPr lang="zh-TW" sz="1000" kern="0" dirty="0">
                          <a:solidFill>
                            <a:schemeClr val="tx1"/>
                          </a:solidFill>
                          <a:effectLst/>
                        </a:rPr>
                        <a:t>人事費</a:t>
                      </a:r>
                      <a:endParaRPr lang="zh-TW" sz="1200" kern="100" dirty="0">
                        <a:solidFill>
                          <a:schemeClr val="tx1"/>
                        </a:solidFill>
                        <a:effectLst/>
                        <a:latin typeface="Times New Roman" panose="02020603050405020304" pitchFamily="18" charset="0"/>
                        <a:ea typeface="新細明體" panose="02020500000000000000" pitchFamily="18" charset="-120"/>
                      </a:endParaRPr>
                    </a:p>
                  </a:txBody>
                  <a:tcPr marL="17780" marR="17780" marT="0" marB="0" anchor="ctr">
                    <a:solidFill>
                      <a:schemeClr val="accent2">
                        <a:lumMod val="25000"/>
                        <a:lumOff val="75000"/>
                      </a:schemeClr>
                    </a:solidFill>
                  </a:tcPr>
                </a:tc>
                <a:tc>
                  <a:txBody>
                    <a:bodyPr/>
                    <a:lstStyle/>
                    <a:p>
                      <a:pPr indent="-635" algn="ctr" fontAlgn="auto">
                        <a:lnSpc>
                          <a:spcPts val="1200"/>
                        </a:lnSpc>
                        <a:spcAft>
                          <a:spcPts val="0"/>
                        </a:spcAft>
                      </a:pPr>
                      <a:r>
                        <a:rPr lang="zh-TW" sz="1000" kern="0" dirty="0">
                          <a:solidFill>
                            <a:schemeClr val="tx1"/>
                          </a:solidFill>
                          <a:effectLst/>
                        </a:rPr>
                        <a:t>資本門</a:t>
                      </a:r>
                      <a:endParaRPr lang="zh-TW" sz="1200" kern="100" dirty="0">
                        <a:solidFill>
                          <a:schemeClr val="tx1"/>
                        </a:solidFill>
                        <a:effectLst/>
                        <a:latin typeface="Times New Roman" panose="02020603050405020304" pitchFamily="18" charset="0"/>
                        <a:ea typeface="新細明體" panose="02020500000000000000" pitchFamily="18" charset="-120"/>
                      </a:endParaRPr>
                    </a:p>
                  </a:txBody>
                  <a:tcPr marL="17780" marR="17780" marT="0" marB="0" anchor="ctr">
                    <a:solidFill>
                      <a:schemeClr val="accent2">
                        <a:lumMod val="25000"/>
                        <a:lumOff val="75000"/>
                      </a:schemeClr>
                    </a:solidFill>
                  </a:tcPr>
                </a:tc>
                <a:tc>
                  <a:txBody>
                    <a:bodyPr/>
                    <a:lstStyle/>
                    <a:p>
                      <a:pPr indent="-635" algn="ctr" fontAlgn="auto">
                        <a:lnSpc>
                          <a:spcPts val="1200"/>
                        </a:lnSpc>
                        <a:spcAft>
                          <a:spcPts val="0"/>
                        </a:spcAft>
                      </a:pPr>
                      <a:r>
                        <a:rPr lang="zh-TW" sz="1000" kern="0" dirty="0">
                          <a:solidFill>
                            <a:schemeClr val="tx1"/>
                          </a:solidFill>
                          <a:effectLst/>
                        </a:rPr>
                        <a:t>總計</a:t>
                      </a:r>
                      <a:endParaRPr lang="zh-TW" sz="1200" kern="100" dirty="0">
                        <a:solidFill>
                          <a:schemeClr val="tx1"/>
                        </a:solidFill>
                        <a:effectLst/>
                        <a:latin typeface="Times New Roman" panose="02020603050405020304" pitchFamily="18" charset="0"/>
                        <a:ea typeface="新細明體" panose="02020500000000000000" pitchFamily="18" charset="-120"/>
                      </a:endParaRPr>
                    </a:p>
                  </a:txBody>
                  <a:tcPr marL="17780" marR="17780" marT="0" marB="0" anchor="ctr">
                    <a:solidFill>
                      <a:schemeClr val="accent2">
                        <a:lumMod val="25000"/>
                        <a:lumOff val="75000"/>
                      </a:schemeClr>
                    </a:solidFill>
                  </a:tcPr>
                </a:tc>
                <a:tc>
                  <a:txBody>
                    <a:bodyPr/>
                    <a:lstStyle/>
                    <a:p>
                      <a:pPr indent="-635" algn="ctr" fontAlgn="auto">
                        <a:lnSpc>
                          <a:spcPts val="1200"/>
                        </a:lnSpc>
                        <a:spcAft>
                          <a:spcPts val="0"/>
                        </a:spcAft>
                      </a:pPr>
                      <a:r>
                        <a:rPr lang="zh-TW" sz="1000" kern="0" dirty="0">
                          <a:solidFill>
                            <a:schemeClr val="tx1"/>
                          </a:solidFill>
                          <a:effectLst/>
                        </a:rPr>
                        <a:t>比例</a:t>
                      </a:r>
                      <a:endParaRPr lang="zh-TW" sz="1200" kern="100" dirty="0">
                        <a:solidFill>
                          <a:schemeClr val="tx1"/>
                        </a:solidFill>
                        <a:effectLst/>
                        <a:latin typeface="Times New Roman" panose="02020603050405020304" pitchFamily="18" charset="0"/>
                        <a:ea typeface="新細明體" panose="02020500000000000000" pitchFamily="18" charset="-120"/>
                      </a:endParaRPr>
                    </a:p>
                  </a:txBody>
                  <a:tcPr marL="17780" marR="17780" marT="0" marB="0" anchor="ctr">
                    <a:solidFill>
                      <a:schemeClr val="accent2">
                        <a:lumMod val="25000"/>
                        <a:lumOff val="75000"/>
                      </a:schemeClr>
                    </a:solidFill>
                  </a:tcPr>
                </a:tc>
                <a:extLst>
                  <a:ext uri="{0D108BD9-81ED-4DB2-BD59-A6C34878D82A}">
                    <a16:rowId xmlns:a16="http://schemas.microsoft.com/office/drawing/2014/main" val="2044260923"/>
                  </a:ext>
                </a:extLst>
              </a:tr>
              <a:tr h="463742">
                <a:tc>
                  <a:txBody>
                    <a:bodyPr/>
                    <a:lstStyle/>
                    <a:p>
                      <a:pPr indent="-635" algn="ctr" fontAlgn="auto">
                        <a:lnSpc>
                          <a:spcPts val="1200"/>
                        </a:lnSpc>
                        <a:spcAft>
                          <a:spcPts val="0"/>
                        </a:spcAft>
                      </a:pPr>
                      <a:r>
                        <a:rPr lang="zh-TW" sz="1000" kern="0" dirty="0">
                          <a:effectLst/>
                        </a:rPr>
                        <a:t>教學創新精進</a:t>
                      </a:r>
                      <a:endParaRPr lang="zh-TW" sz="1200" kern="100" dirty="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4,092,854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5,795,415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4,699,328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14,587,597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62%</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extLst>
                  <a:ext uri="{0D108BD9-81ED-4DB2-BD59-A6C34878D82A}">
                    <a16:rowId xmlns:a16="http://schemas.microsoft.com/office/drawing/2014/main" val="2933166310"/>
                  </a:ext>
                </a:extLst>
              </a:tr>
              <a:tr h="370426">
                <a:tc>
                  <a:txBody>
                    <a:bodyPr/>
                    <a:lstStyle/>
                    <a:p>
                      <a:pPr indent="-635" algn="ctr" fontAlgn="auto">
                        <a:lnSpc>
                          <a:spcPts val="1200"/>
                        </a:lnSpc>
                        <a:spcAft>
                          <a:spcPts val="0"/>
                        </a:spcAft>
                      </a:pPr>
                      <a:r>
                        <a:rPr lang="zh-TW" sz="1000" kern="0">
                          <a:effectLst/>
                        </a:rPr>
                        <a:t>產學鏈結</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748,000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748,000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3%</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extLst>
                  <a:ext uri="{0D108BD9-81ED-4DB2-BD59-A6C34878D82A}">
                    <a16:rowId xmlns:a16="http://schemas.microsoft.com/office/drawing/2014/main" val="2915144430"/>
                  </a:ext>
                </a:extLst>
              </a:tr>
              <a:tr h="339322">
                <a:tc>
                  <a:txBody>
                    <a:bodyPr/>
                    <a:lstStyle/>
                    <a:p>
                      <a:pPr indent="-635" algn="ctr" fontAlgn="auto">
                        <a:lnSpc>
                          <a:spcPts val="1200"/>
                        </a:lnSpc>
                        <a:spcAft>
                          <a:spcPts val="0"/>
                        </a:spcAft>
                      </a:pPr>
                      <a:r>
                        <a:rPr lang="zh-TW" sz="1000" kern="0">
                          <a:effectLst/>
                        </a:rPr>
                        <a:t>提升高教公共性</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887,809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46,095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933,904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4%</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extLst>
                  <a:ext uri="{0D108BD9-81ED-4DB2-BD59-A6C34878D82A}">
                    <a16:rowId xmlns:a16="http://schemas.microsoft.com/office/drawing/2014/main" val="786598115"/>
                  </a:ext>
                </a:extLst>
              </a:tr>
              <a:tr h="339322">
                <a:tc>
                  <a:txBody>
                    <a:bodyPr/>
                    <a:lstStyle/>
                    <a:p>
                      <a:pPr indent="-635" algn="ctr" fontAlgn="auto">
                        <a:lnSpc>
                          <a:spcPts val="1200"/>
                        </a:lnSpc>
                        <a:spcAft>
                          <a:spcPts val="0"/>
                        </a:spcAft>
                      </a:pPr>
                      <a:r>
                        <a:rPr lang="zh-TW" sz="1000" kern="0">
                          <a:effectLst/>
                        </a:rPr>
                        <a:t>善盡社會責任</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4,755,000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4,755,000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20%</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extLst>
                  <a:ext uri="{0D108BD9-81ED-4DB2-BD59-A6C34878D82A}">
                    <a16:rowId xmlns:a16="http://schemas.microsoft.com/office/drawing/2014/main" val="2261020327"/>
                  </a:ext>
                </a:extLst>
              </a:tr>
              <a:tr h="339322">
                <a:tc>
                  <a:txBody>
                    <a:bodyPr/>
                    <a:lstStyle/>
                    <a:p>
                      <a:pPr indent="-635" algn="ctr" fontAlgn="auto">
                        <a:lnSpc>
                          <a:spcPts val="1200"/>
                        </a:lnSpc>
                        <a:spcAft>
                          <a:spcPts val="0"/>
                        </a:spcAft>
                      </a:pPr>
                      <a:r>
                        <a:rPr lang="zh-TW" sz="1000" kern="0" dirty="0">
                          <a:effectLst/>
                        </a:rPr>
                        <a:t>築夢深耕</a:t>
                      </a:r>
                      <a:endParaRPr lang="zh-TW" sz="1200" kern="100" dirty="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2,329,000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2,329,000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10%</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extLst>
                  <a:ext uri="{0D108BD9-81ED-4DB2-BD59-A6C34878D82A}">
                    <a16:rowId xmlns:a16="http://schemas.microsoft.com/office/drawing/2014/main" val="612476865"/>
                  </a:ext>
                </a:extLst>
              </a:tr>
              <a:tr h="339322">
                <a:tc>
                  <a:txBody>
                    <a:bodyPr/>
                    <a:lstStyle/>
                    <a:p>
                      <a:pPr indent="-635" algn="ctr" fontAlgn="auto">
                        <a:lnSpc>
                          <a:spcPts val="1200"/>
                        </a:lnSpc>
                        <a:spcAft>
                          <a:spcPts val="0"/>
                        </a:spcAft>
                      </a:pPr>
                      <a:r>
                        <a:rPr lang="zh-TW" sz="1000" kern="0">
                          <a:effectLst/>
                        </a:rPr>
                        <a:t>小計</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12,812,663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5,795,415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4,745,423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23,353,501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100%</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extLst>
                  <a:ext uri="{0D108BD9-81ED-4DB2-BD59-A6C34878D82A}">
                    <a16:rowId xmlns:a16="http://schemas.microsoft.com/office/drawing/2014/main" val="3762363347"/>
                  </a:ext>
                </a:extLst>
              </a:tr>
              <a:tr h="339322">
                <a:tc>
                  <a:txBody>
                    <a:bodyPr/>
                    <a:lstStyle/>
                    <a:p>
                      <a:pPr indent="-635" algn="ctr" fontAlgn="auto">
                        <a:lnSpc>
                          <a:spcPts val="1200"/>
                        </a:lnSpc>
                        <a:spcAft>
                          <a:spcPts val="0"/>
                        </a:spcAft>
                      </a:pPr>
                      <a:r>
                        <a:rPr lang="zh-TW" sz="1000" b="1" kern="0" dirty="0">
                          <a:effectLst/>
                        </a:rPr>
                        <a:t>教育部核定</a:t>
                      </a:r>
                      <a:endParaRPr lang="zh-TW" sz="1200" b="1" kern="100" dirty="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b="1" kern="0" dirty="0">
                          <a:effectLst/>
                        </a:rPr>
                        <a:t>7,871,085 </a:t>
                      </a:r>
                      <a:endParaRPr lang="zh-TW" sz="1200" b="1" kern="100" dirty="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b="1" kern="0" dirty="0">
                          <a:effectLst/>
                        </a:rPr>
                        <a:t>5,795,415 </a:t>
                      </a:r>
                      <a:endParaRPr lang="zh-TW" sz="1200" b="1" kern="100" dirty="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b="1" kern="0" dirty="0">
                          <a:effectLst/>
                        </a:rPr>
                        <a:t>2,623,500 </a:t>
                      </a:r>
                      <a:endParaRPr lang="zh-TW" sz="1200" b="1" kern="100" dirty="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b="1" kern="0" dirty="0">
                          <a:effectLst/>
                        </a:rPr>
                        <a:t>16,290,000 </a:t>
                      </a:r>
                      <a:endParaRPr lang="zh-TW" sz="1200" b="1" kern="100" dirty="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zh-TW" sz="1000" b="1" kern="0" dirty="0">
                          <a:effectLst/>
                        </a:rPr>
                        <a:t>　</a:t>
                      </a:r>
                      <a:endParaRPr lang="zh-TW" sz="1200" b="1" kern="100" dirty="0">
                        <a:effectLst/>
                        <a:latin typeface="Times New Roman" panose="02020603050405020304" pitchFamily="18" charset="0"/>
                        <a:ea typeface="新細明體" panose="02020500000000000000" pitchFamily="18" charset="-120"/>
                      </a:endParaRPr>
                    </a:p>
                  </a:txBody>
                  <a:tcPr marL="17780" marR="17780" marT="0" marB="0" anchor="ctr"/>
                </a:tc>
                <a:extLst>
                  <a:ext uri="{0D108BD9-81ED-4DB2-BD59-A6C34878D82A}">
                    <a16:rowId xmlns:a16="http://schemas.microsoft.com/office/drawing/2014/main" val="151650515"/>
                  </a:ext>
                </a:extLst>
              </a:tr>
              <a:tr h="385979">
                <a:tc>
                  <a:txBody>
                    <a:bodyPr/>
                    <a:lstStyle/>
                    <a:p>
                      <a:pPr indent="-635" algn="ctr" fontAlgn="auto">
                        <a:lnSpc>
                          <a:spcPts val="1200"/>
                        </a:lnSpc>
                        <a:spcAft>
                          <a:spcPts val="0"/>
                        </a:spcAft>
                      </a:pPr>
                      <a:r>
                        <a:rPr lang="zh-TW" sz="1000" kern="0">
                          <a:effectLst/>
                        </a:rPr>
                        <a:t>學校配合款</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4,941,578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0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2,121,923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en-US" sz="1000" kern="0">
                          <a:effectLst/>
                        </a:rPr>
                        <a:t>7,063,501 </a:t>
                      </a:r>
                      <a:endParaRPr lang="zh-TW" sz="1200" kern="100">
                        <a:effectLst/>
                        <a:latin typeface="Times New Roman" panose="02020603050405020304" pitchFamily="18" charset="0"/>
                        <a:ea typeface="新細明體" panose="02020500000000000000" pitchFamily="18" charset="-120"/>
                      </a:endParaRPr>
                    </a:p>
                  </a:txBody>
                  <a:tcPr marL="17780" marR="17780" marT="0" marB="0" anchor="ctr"/>
                </a:tc>
                <a:tc>
                  <a:txBody>
                    <a:bodyPr/>
                    <a:lstStyle/>
                    <a:p>
                      <a:pPr indent="-635" algn="ctr" fontAlgn="auto">
                        <a:lnSpc>
                          <a:spcPts val="1200"/>
                        </a:lnSpc>
                        <a:spcAft>
                          <a:spcPts val="0"/>
                        </a:spcAft>
                      </a:pPr>
                      <a:r>
                        <a:rPr lang="zh-TW" sz="1000" kern="0" dirty="0">
                          <a:effectLst/>
                        </a:rPr>
                        <a:t>　</a:t>
                      </a:r>
                      <a:endParaRPr lang="zh-TW" sz="1200" kern="100" dirty="0">
                        <a:effectLst/>
                        <a:latin typeface="Times New Roman" panose="02020603050405020304" pitchFamily="18" charset="0"/>
                        <a:ea typeface="新細明體" panose="02020500000000000000" pitchFamily="18" charset="-120"/>
                      </a:endParaRPr>
                    </a:p>
                  </a:txBody>
                  <a:tcPr marL="17780" marR="17780" marT="0" marB="0" anchor="ctr"/>
                </a:tc>
                <a:extLst>
                  <a:ext uri="{0D108BD9-81ED-4DB2-BD59-A6C34878D82A}">
                    <a16:rowId xmlns:a16="http://schemas.microsoft.com/office/drawing/2014/main" val="3408733623"/>
                  </a:ext>
                </a:extLst>
              </a:tr>
            </a:tbl>
          </a:graphicData>
        </a:graphic>
      </p:graphicFrame>
      <p:pic>
        <p:nvPicPr>
          <p:cNvPr id="6" name="Picture 2" descr="國立臺灣戲曲學院"/>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849" y="68424"/>
            <a:ext cx="2207506" cy="585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03438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p:txBody>
          <a:bodyPr/>
          <a:lstStyle/>
          <a:p>
            <a:r>
              <a:rPr lang="zh-TW" altLang="en-US" dirty="0"/>
              <a:t>高教深耕經費支用原則</a:t>
            </a:r>
          </a:p>
        </p:txBody>
      </p:sp>
      <p:graphicFrame>
        <p:nvGraphicFramePr>
          <p:cNvPr id="4" name="表格 3"/>
          <p:cNvGraphicFramePr>
            <a:graphicFrameLocks noGrp="1"/>
          </p:cNvGraphicFramePr>
          <p:nvPr>
            <p:extLst>
              <p:ext uri="{D42A27DB-BD31-4B8C-83A1-F6EECF244321}">
                <p14:modId xmlns:p14="http://schemas.microsoft.com/office/powerpoint/2010/main" val="4066388251"/>
              </p:ext>
            </p:extLst>
          </p:nvPr>
        </p:nvGraphicFramePr>
        <p:xfrm>
          <a:off x="205403" y="1075288"/>
          <a:ext cx="7924670" cy="3098607"/>
        </p:xfrm>
        <a:graphic>
          <a:graphicData uri="http://schemas.openxmlformats.org/drawingml/2006/table">
            <a:tbl>
              <a:tblPr>
                <a:tableStyleId>{F7466740-3404-4874-9BA1-9CC9F67756EB}</a:tableStyleId>
              </a:tblPr>
              <a:tblGrid>
                <a:gridCol w="584125">
                  <a:extLst>
                    <a:ext uri="{9D8B030D-6E8A-4147-A177-3AD203B41FA5}">
                      <a16:colId xmlns:a16="http://schemas.microsoft.com/office/drawing/2014/main" val="2013443703"/>
                    </a:ext>
                  </a:extLst>
                </a:gridCol>
                <a:gridCol w="966029">
                  <a:extLst>
                    <a:ext uri="{9D8B030D-6E8A-4147-A177-3AD203B41FA5}">
                      <a16:colId xmlns:a16="http://schemas.microsoft.com/office/drawing/2014/main" val="3698034399"/>
                    </a:ext>
                  </a:extLst>
                </a:gridCol>
                <a:gridCol w="1758974">
                  <a:extLst>
                    <a:ext uri="{9D8B030D-6E8A-4147-A177-3AD203B41FA5}">
                      <a16:colId xmlns:a16="http://schemas.microsoft.com/office/drawing/2014/main" val="2078592310"/>
                    </a:ext>
                  </a:extLst>
                </a:gridCol>
                <a:gridCol w="760383">
                  <a:extLst>
                    <a:ext uri="{9D8B030D-6E8A-4147-A177-3AD203B41FA5}">
                      <a16:colId xmlns:a16="http://schemas.microsoft.com/office/drawing/2014/main" val="3458851535"/>
                    </a:ext>
                  </a:extLst>
                </a:gridCol>
                <a:gridCol w="831819">
                  <a:extLst>
                    <a:ext uri="{9D8B030D-6E8A-4147-A177-3AD203B41FA5}">
                      <a16:colId xmlns:a16="http://schemas.microsoft.com/office/drawing/2014/main" val="92540538"/>
                    </a:ext>
                  </a:extLst>
                </a:gridCol>
                <a:gridCol w="831819">
                  <a:extLst>
                    <a:ext uri="{9D8B030D-6E8A-4147-A177-3AD203B41FA5}">
                      <a16:colId xmlns:a16="http://schemas.microsoft.com/office/drawing/2014/main" val="98964137"/>
                    </a:ext>
                  </a:extLst>
                </a:gridCol>
                <a:gridCol w="679851">
                  <a:extLst>
                    <a:ext uri="{9D8B030D-6E8A-4147-A177-3AD203B41FA5}">
                      <a16:colId xmlns:a16="http://schemas.microsoft.com/office/drawing/2014/main" val="3089157625"/>
                    </a:ext>
                  </a:extLst>
                </a:gridCol>
                <a:gridCol w="679851">
                  <a:extLst>
                    <a:ext uri="{9D8B030D-6E8A-4147-A177-3AD203B41FA5}">
                      <a16:colId xmlns:a16="http://schemas.microsoft.com/office/drawing/2014/main" val="3215399210"/>
                    </a:ext>
                  </a:extLst>
                </a:gridCol>
                <a:gridCol w="831819">
                  <a:extLst>
                    <a:ext uri="{9D8B030D-6E8A-4147-A177-3AD203B41FA5}">
                      <a16:colId xmlns:a16="http://schemas.microsoft.com/office/drawing/2014/main" val="2972417310"/>
                    </a:ext>
                  </a:extLst>
                </a:gridCol>
              </a:tblGrid>
              <a:tr h="318896">
                <a:tc>
                  <a:txBody>
                    <a:bodyPr/>
                    <a:lstStyle/>
                    <a:p>
                      <a:pPr algn="ctr" fontAlgn="ctr"/>
                      <a:r>
                        <a:rPr lang="zh-TW" altLang="en-US" sz="800" u="none" strike="noStrike">
                          <a:effectLst/>
                        </a:rPr>
                        <a:t> 經</a:t>
                      </a:r>
                      <a:r>
                        <a:rPr lang="en-US" altLang="zh-TW" sz="800" u="none" strike="noStrike">
                          <a:effectLst/>
                        </a:rPr>
                        <a:t>/</a:t>
                      </a:r>
                      <a:r>
                        <a:rPr lang="zh-TW" altLang="en-US" sz="800" u="none" strike="noStrike">
                          <a:effectLst/>
                        </a:rPr>
                        <a:t>資</a:t>
                      </a:r>
                      <a:endParaRPr lang="zh-TW" altLang="en-US" sz="800" b="1"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100" u="none" strike="noStrike">
                          <a:effectLst/>
                        </a:rPr>
                        <a:t>項度</a:t>
                      </a:r>
                      <a:endParaRPr lang="zh-TW" altLang="en-US" sz="1100" b="1"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100" u="none" strike="noStrike">
                          <a:effectLst/>
                        </a:rPr>
                        <a:t>執行項目</a:t>
                      </a:r>
                      <a:endParaRPr lang="zh-TW" altLang="en-US" sz="1100" b="1"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a:effectLst/>
                        </a:rPr>
                        <a:t>核定後分配</a:t>
                      </a:r>
                      <a:endParaRPr lang="zh-TW" altLang="en-US"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dirty="0">
                          <a:effectLst/>
                        </a:rPr>
                        <a:t>調整數</a:t>
                      </a:r>
                      <a:br>
                        <a:rPr lang="zh-TW" altLang="en-US" sz="1000" u="none" strike="noStrike" dirty="0">
                          <a:effectLst/>
                        </a:rPr>
                      </a:br>
                      <a:r>
                        <a:rPr lang="en-US" altLang="zh-TW" sz="1000" u="none" strike="noStrike" dirty="0">
                          <a:effectLst/>
                        </a:rPr>
                        <a:t>8</a:t>
                      </a:r>
                      <a:r>
                        <a:rPr lang="zh-TW" altLang="en-US" sz="1000" u="none" strike="noStrike" dirty="0">
                          <a:effectLst/>
                        </a:rPr>
                        <a:t>月</a:t>
                      </a:r>
                      <a:endParaRPr lang="zh-TW" altLang="en-US" sz="10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dirty="0">
                          <a:effectLst/>
                        </a:rPr>
                        <a:t>調整</a:t>
                      </a:r>
                      <a:r>
                        <a:rPr lang="en-US" altLang="zh-TW" sz="1000" u="none" strike="noStrike" dirty="0">
                          <a:effectLst/>
                        </a:rPr>
                        <a:t>9</a:t>
                      </a:r>
                      <a:r>
                        <a:rPr lang="zh-TW" altLang="en-US" sz="1000" u="none" strike="noStrike" dirty="0">
                          <a:effectLst/>
                        </a:rPr>
                        <a:t>月</a:t>
                      </a:r>
                      <a:endParaRPr lang="zh-TW" altLang="en-US" sz="10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a:effectLst/>
                        </a:rPr>
                        <a:t>總計</a:t>
                      </a:r>
                      <a:endParaRPr lang="zh-TW" altLang="en-US"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dirty="0">
                          <a:effectLst/>
                        </a:rPr>
                        <a:t>高教支應</a:t>
                      </a:r>
                      <a:endParaRPr lang="zh-TW" altLang="en-US" sz="10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b="1" u="none" strike="noStrike" dirty="0">
                          <a:effectLst/>
                        </a:rPr>
                        <a:t>校務基金</a:t>
                      </a:r>
                      <a:endParaRPr lang="zh-TW" altLang="en-US" sz="10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solidFill>
                      <a:schemeClr val="accent2">
                        <a:lumMod val="50000"/>
                        <a:lumOff val="50000"/>
                      </a:schemeClr>
                    </a:solidFill>
                  </a:tcPr>
                </a:tc>
                <a:extLst>
                  <a:ext uri="{0D108BD9-81ED-4DB2-BD59-A6C34878D82A}">
                    <a16:rowId xmlns:a16="http://schemas.microsoft.com/office/drawing/2014/main" val="3980383160"/>
                  </a:ext>
                </a:extLst>
              </a:tr>
              <a:tr h="435825">
                <a:tc>
                  <a:txBody>
                    <a:bodyPr/>
                    <a:lstStyle/>
                    <a:p>
                      <a:pPr algn="ctr" fontAlgn="ctr"/>
                      <a:r>
                        <a:rPr lang="zh-TW" altLang="en-US" sz="800" u="none" strike="noStrike">
                          <a:effectLst/>
                        </a:rPr>
                        <a:t>資</a:t>
                      </a:r>
                      <a:endParaRPr lang="zh-TW" altLang="en-US" sz="8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rowSpan="4">
                  <a:txBody>
                    <a:bodyPr/>
                    <a:lstStyle/>
                    <a:p>
                      <a:pPr algn="ctr" fontAlgn="ctr"/>
                      <a:r>
                        <a:rPr lang="zh-TW" altLang="en-US" sz="1100" u="none" strike="noStrike">
                          <a:effectLst/>
                        </a:rPr>
                        <a:t>教學創新精進</a:t>
                      </a:r>
                      <a:endParaRPr lang="zh-TW" altLang="en-US"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100" u="none" strike="noStrike">
                          <a:effectLst/>
                        </a:rPr>
                        <a:t>購置教學設備提升教學及課程品質</a:t>
                      </a:r>
                      <a:endParaRPr lang="zh-TW" altLang="en-US" sz="1100" b="0" i="0" u="none" strike="noStrike">
                        <a:solidFill>
                          <a:srgbClr val="0C0C0C"/>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en-US" altLang="zh-TW" sz="1000" u="none" strike="noStrike">
                          <a:effectLst/>
                        </a:rPr>
                        <a:t>207,222 </a:t>
                      </a:r>
                      <a:endParaRPr lang="en-US" altLang="zh-TW"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dirty="0">
                          <a:effectLst/>
                        </a:rPr>
                        <a:t>　</a:t>
                      </a:r>
                      <a:endParaRPr lang="zh-TW" altLang="en-US" sz="10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a:effectLst/>
                        </a:rPr>
                        <a:t>　</a:t>
                      </a:r>
                      <a:endParaRPr lang="zh-TW" altLang="en-US"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rowSpan="7">
                  <a:txBody>
                    <a:bodyPr/>
                    <a:lstStyle/>
                    <a:p>
                      <a:pPr algn="ctr" fontAlgn="ctr"/>
                      <a:r>
                        <a:rPr lang="en-US" altLang="zh-TW" sz="1000" u="none" strike="noStrike">
                          <a:effectLst/>
                        </a:rPr>
                        <a:t>715,996 </a:t>
                      </a:r>
                      <a:endParaRPr lang="en-US" altLang="zh-TW"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en-US" altLang="zh-TW" sz="1000" u="none" strike="noStrike">
                          <a:effectLst/>
                        </a:rPr>
                        <a:t>0 </a:t>
                      </a:r>
                      <a:endParaRPr lang="en-US" altLang="zh-TW"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en-US" altLang="zh-TW" sz="1000" u="none" strike="noStrike" dirty="0">
                          <a:effectLst/>
                        </a:rPr>
                        <a:t>207,222 </a:t>
                      </a:r>
                      <a:endParaRPr lang="en-US" altLang="zh-TW" sz="10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solidFill>
                      <a:schemeClr val="accent3">
                        <a:lumMod val="75000"/>
                      </a:schemeClr>
                    </a:solidFill>
                  </a:tcPr>
                </a:tc>
                <a:extLst>
                  <a:ext uri="{0D108BD9-81ED-4DB2-BD59-A6C34878D82A}">
                    <a16:rowId xmlns:a16="http://schemas.microsoft.com/office/drawing/2014/main" val="4278119359"/>
                  </a:ext>
                </a:extLst>
              </a:tr>
              <a:tr h="398620">
                <a:tc rowSpan="6">
                  <a:txBody>
                    <a:bodyPr/>
                    <a:lstStyle/>
                    <a:p>
                      <a:pPr algn="ctr" fontAlgn="ctr"/>
                      <a:r>
                        <a:rPr lang="zh-TW" altLang="en-US" sz="800" u="none" strike="noStrike">
                          <a:effectLst/>
                        </a:rPr>
                        <a:t>經常門</a:t>
                      </a:r>
                      <a:endParaRPr lang="zh-TW" altLang="en-US" sz="8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vMerge="1">
                  <a:txBody>
                    <a:bodyPr/>
                    <a:lstStyle/>
                    <a:p>
                      <a:endParaRPr lang="zh-TW" altLang="en-US"/>
                    </a:p>
                  </a:txBody>
                  <a:tcPr/>
                </a:tc>
                <a:tc>
                  <a:txBody>
                    <a:bodyPr/>
                    <a:lstStyle/>
                    <a:p>
                      <a:pPr algn="ctr" fontAlgn="ctr"/>
                      <a:r>
                        <a:rPr lang="zh-TW" altLang="en-US" sz="1100" u="none" strike="noStrike">
                          <a:effectLst/>
                        </a:rPr>
                        <a:t>聘任專案人力提升教學及課程品質  </a:t>
                      </a:r>
                      <a:r>
                        <a:rPr lang="en-US" altLang="zh-TW" sz="1100" u="none" strike="noStrike">
                          <a:effectLst/>
                        </a:rPr>
                        <a:t>(</a:t>
                      </a:r>
                      <a:r>
                        <a:rPr lang="zh-TW" altLang="en-US" sz="1100" u="none" strike="noStrike">
                          <a:effectLst/>
                        </a:rPr>
                        <a:t>部分工時</a:t>
                      </a:r>
                      <a:r>
                        <a:rPr lang="en-US" altLang="zh-TW" sz="1100" u="none" strike="noStrike">
                          <a:effectLst/>
                        </a:rPr>
                        <a:t>)</a:t>
                      </a:r>
                      <a:endParaRPr lang="en-US" altLang="zh-TW"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en-US" altLang="zh-TW" sz="1000" u="none" strike="noStrike">
                          <a:effectLst/>
                        </a:rPr>
                        <a:t>60,000 </a:t>
                      </a:r>
                      <a:endParaRPr lang="en-US" altLang="zh-TW"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dirty="0">
                          <a:effectLst/>
                        </a:rPr>
                        <a:t>　</a:t>
                      </a:r>
                      <a:endParaRPr lang="zh-TW" altLang="en-US" sz="10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dirty="0">
                          <a:effectLst/>
                        </a:rPr>
                        <a:t>　</a:t>
                      </a:r>
                      <a:endParaRPr lang="zh-TW" altLang="en-US" sz="10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vMerge="1">
                  <a:txBody>
                    <a:bodyPr/>
                    <a:lstStyle/>
                    <a:p>
                      <a:endParaRPr lang="zh-TW" altLang="en-US"/>
                    </a:p>
                  </a:txBody>
                  <a:tcPr/>
                </a:tc>
                <a:tc>
                  <a:txBody>
                    <a:bodyPr/>
                    <a:lstStyle/>
                    <a:p>
                      <a:pPr algn="ctr" fontAlgn="ctr"/>
                      <a:r>
                        <a:rPr lang="en-US" altLang="zh-TW" sz="1000" u="none" strike="noStrike">
                          <a:effectLst/>
                        </a:rPr>
                        <a:t>60,000 </a:t>
                      </a:r>
                      <a:endParaRPr lang="en-US" altLang="zh-TW"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dirty="0">
                          <a:effectLst/>
                        </a:rPr>
                        <a:t>　</a:t>
                      </a:r>
                      <a:endParaRPr lang="zh-TW" altLang="en-US" sz="10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extLst>
                  <a:ext uri="{0D108BD9-81ED-4DB2-BD59-A6C34878D82A}">
                    <a16:rowId xmlns:a16="http://schemas.microsoft.com/office/drawing/2014/main" val="2192149371"/>
                  </a:ext>
                </a:extLst>
              </a:tr>
              <a:tr h="398620">
                <a:tc vMerge="1">
                  <a:txBody>
                    <a:bodyPr/>
                    <a:lstStyle/>
                    <a:p>
                      <a:endParaRPr lang="zh-TW" altLang="en-US"/>
                    </a:p>
                  </a:txBody>
                  <a:tcPr/>
                </a:tc>
                <a:tc vMerge="1">
                  <a:txBody>
                    <a:bodyPr/>
                    <a:lstStyle/>
                    <a:p>
                      <a:endParaRPr lang="zh-TW" altLang="en-US"/>
                    </a:p>
                  </a:txBody>
                  <a:tcPr/>
                </a:tc>
                <a:tc>
                  <a:txBody>
                    <a:bodyPr/>
                    <a:lstStyle/>
                    <a:p>
                      <a:pPr algn="ctr" fontAlgn="ctr"/>
                      <a:r>
                        <a:rPr lang="zh-TW" altLang="en-US" sz="1100" u="none" strike="noStrike">
                          <a:effectLst/>
                        </a:rPr>
                        <a:t>專精課程</a:t>
                      </a:r>
                      <a:endParaRPr lang="zh-TW" altLang="en-US"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en-US" altLang="zh-TW" sz="1000" u="none" strike="noStrike">
                          <a:effectLst/>
                        </a:rPr>
                        <a:t>88,774 </a:t>
                      </a:r>
                      <a:endParaRPr lang="en-US" altLang="zh-TW"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dirty="0">
                          <a:effectLst/>
                        </a:rPr>
                        <a:t>　</a:t>
                      </a:r>
                      <a:endParaRPr lang="zh-TW" altLang="en-US" sz="10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en-US" altLang="zh-TW" sz="1000" u="none" strike="noStrike">
                          <a:effectLst/>
                        </a:rPr>
                        <a:t>83,843 </a:t>
                      </a:r>
                      <a:endParaRPr lang="en-US" altLang="zh-TW"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vMerge="1">
                  <a:txBody>
                    <a:bodyPr/>
                    <a:lstStyle/>
                    <a:p>
                      <a:endParaRPr lang="zh-TW" altLang="en-US"/>
                    </a:p>
                  </a:txBody>
                  <a:tcPr/>
                </a:tc>
                <a:tc>
                  <a:txBody>
                    <a:bodyPr/>
                    <a:lstStyle/>
                    <a:p>
                      <a:pPr algn="ctr" fontAlgn="ctr"/>
                      <a:r>
                        <a:rPr lang="en-US" altLang="zh-TW" sz="1000" u="none" strike="noStrike">
                          <a:effectLst/>
                        </a:rPr>
                        <a:t>172,617 </a:t>
                      </a:r>
                      <a:endParaRPr lang="en-US" altLang="zh-TW"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a:effectLst/>
                        </a:rPr>
                        <a:t>　</a:t>
                      </a:r>
                      <a:endParaRPr lang="zh-TW" altLang="en-US"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extLst>
                  <a:ext uri="{0D108BD9-81ED-4DB2-BD59-A6C34878D82A}">
                    <a16:rowId xmlns:a16="http://schemas.microsoft.com/office/drawing/2014/main" val="3134983376"/>
                  </a:ext>
                </a:extLst>
              </a:tr>
              <a:tr h="398620">
                <a:tc vMerge="1">
                  <a:txBody>
                    <a:bodyPr/>
                    <a:lstStyle/>
                    <a:p>
                      <a:endParaRPr lang="zh-TW" altLang="en-US"/>
                    </a:p>
                  </a:txBody>
                  <a:tcPr/>
                </a:tc>
                <a:tc vMerge="1">
                  <a:txBody>
                    <a:bodyPr/>
                    <a:lstStyle/>
                    <a:p>
                      <a:endParaRPr lang="zh-TW" altLang="en-US"/>
                    </a:p>
                  </a:txBody>
                  <a:tcPr/>
                </a:tc>
                <a:tc>
                  <a:txBody>
                    <a:bodyPr/>
                    <a:lstStyle/>
                    <a:p>
                      <a:pPr algn="ctr" fontAlgn="ctr"/>
                      <a:r>
                        <a:rPr lang="zh-TW" altLang="en-US" sz="1100" u="none" strike="noStrike">
                          <a:effectLst/>
                        </a:rPr>
                        <a:t>課程外審</a:t>
                      </a:r>
                      <a:endParaRPr lang="zh-TW" altLang="en-US"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en-US" altLang="zh-TW" sz="1000" u="none" strike="noStrike">
                          <a:effectLst/>
                        </a:rPr>
                        <a:t>20,000 </a:t>
                      </a:r>
                      <a:endParaRPr lang="en-US" altLang="zh-TW"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dirty="0">
                          <a:effectLst/>
                        </a:rPr>
                        <a:t>　</a:t>
                      </a:r>
                      <a:endParaRPr lang="zh-TW" altLang="en-US" sz="10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dirty="0">
                          <a:effectLst/>
                        </a:rPr>
                        <a:t>　</a:t>
                      </a:r>
                      <a:endParaRPr lang="zh-TW" altLang="en-US" sz="10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vMerge="1">
                  <a:txBody>
                    <a:bodyPr/>
                    <a:lstStyle/>
                    <a:p>
                      <a:endParaRPr lang="zh-TW" altLang="en-US"/>
                    </a:p>
                  </a:txBody>
                  <a:tcPr/>
                </a:tc>
                <a:tc>
                  <a:txBody>
                    <a:bodyPr/>
                    <a:lstStyle/>
                    <a:p>
                      <a:pPr algn="ctr" fontAlgn="ctr"/>
                      <a:r>
                        <a:rPr lang="en-US" altLang="zh-TW" sz="1000" u="none" strike="noStrike">
                          <a:effectLst/>
                        </a:rPr>
                        <a:t>20,000 </a:t>
                      </a:r>
                      <a:endParaRPr lang="en-US" altLang="zh-TW"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a:effectLst/>
                        </a:rPr>
                        <a:t>　</a:t>
                      </a:r>
                      <a:endParaRPr lang="zh-TW" altLang="en-US"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extLst>
                  <a:ext uri="{0D108BD9-81ED-4DB2-BD59-A6C34878D82A}">
                    <a16:rowId xmlns:a16="http://schemas.microsoft.com/office/drawing/2014/main" val="2176163143"/>
                  </a:ext>
                </a:extLst>
              </a:tr>
              <a:tr h="345471">
                <a:tc vMerge="1">
                  <a:txBody>
                    <a:bodyPr/>
                    <a:lstStyle/>
                    <a:p>
                      <a:endParaRPr lang="zh-TW" altLang="en-US"/>
                    </a:p>
                  </a:txBody>
                  <a:tcPr/>
                </a:tc>
                <a:tc rowSpan="2">
                  <a:txBody>
                    <a:bodyPr/>
                    <a:lstStyle/>
                    <a:p>
                      <a:pPr algn="ctr" fontAlgn="ctr"/>
                      <a:r>
                        <a:rPr lang="zh-TW" altLang="en-US" sz="1100" u="none" strike="noStrike">
                          <a:effectLst/>
                        </a:rPr>
                        <a:t>善盡社會責任</a:t>
                      </a:r>
                      <a:endParaRPr lang="zh-TW" altLang="en-US"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100" u="none" strike="noStrike">
                          <a:effectLst/>
                        </a:rPr>
                        <a:t>湖光山色藝術季</a:t>
                      </a:r>
                      <a:r>
                        <a:rPr lang="en-US" altLang="zh-TW" sz="1100" u="none" strike="noStrike">
                          <a:effectLst/>
                        </a:rPr>
                        <a:t>-</a:t>
                      </a:r>
                      <a:r>
                        <a:rPr lang="zh-TW" altLang="en-US" sz="1100" u="none" strike="noStrike">
                          <a:effectLst/>
                        </a:rPr>
                        <a:t>秋</a:t>
                      </a:r>
                      <a:endParaRPr lang="zh-TW" altLang="en-US"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en-US" altLang="zh-TW" sz="1000" u="none" strike="noStrike">
                          <a:effectLst/>
                        </a:rPr>
                        <a:t>300,000 </a:t>
                      </a:r>
                      <a:endParaRPr lang="en-US" altLang="zh-TW"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a:effectLst/>
                        </a:rPr>
                        <a:t>　</a:t>
                      </a:r>
                      <a:endParaRPr lang="zh-TW" altLang="en-US"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dirty="0">
                          <a:effectLst/>
                        </a:rPr>
                        <a:t>　</a:t>
                      </a:r>
                      <a:endParaRPr lang="zh-TW" altLang="en-US" sz="10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vMerge="1">
                  <a:txBody>
                    <a:bodyPr/>
                    <a:lstStyle/>
                    <a:p>
                      <a:endParaRPr lang="zh-TW" altLang="en-US"/>
                    </a:p>
                  </a:txBody>
                  <a:tcPr/>
                </a:tc>
                <a:tc>
                  <a:txBody>
                    <a:bodyPr/>
                    <a:lstStyle/>
                    <a:p>
                      <a:pPr algn="ctr" fontAlgn="ctr"/>
                      <a:r>
                        <a:rPr lang="en-US" altLang="zh-TW" sz="1000" u="none" strike="noStrike">
                          <a:effectLst/>
                        </a:rPr>
                        <a:t>300,000 </a:t>
                      </a:r>
                      <a:endParaRPr lang="en-US" altLang="zh-TW"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a:effectLst/>
                        </a:rPr>
                        <a:t>　</a:t>
                      </a:r>
                      <a:endParaRPr lang="zh-TW" altLang="en-US"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extLst>
                  <a:ext uri="{0D108BD9-81ED-4DB2-BD59-A6C34878D82A}">
                    <a16:rowId xmlns:a16="http://schemas.microsoft.com/office/drawing/2014/main" val="375619566"/>
                  </a:ext>
                </a:extLst>
              </a:tr>
              <a:tr h="425195">
                <a:tc vMerge="1">
                  <a:txBody>
                    <a:bodyPr/>
                    <a:lstStyle/>
                    <a:p>
                      <a:endParaRPr lang="zh-TW" altLang="en-US"/>
                    </a:p>
                  </a:txBody>
                  <a:tcPr/>
                </a:tc>
                <a:tc vMerge="1">
                  <a:txBody>
                    <a:bodyPr/>
                    <a:lstStyle/>
                    <a:p>
                      <a:endParaRPr lang="zh-TW" altLang="en-US"/>
                    </a:p>
                  </a:txBody>
                  <a:tcPr/>
                </a:tc>
                <a:tc>
                  <a:txBody>
                    <a:bodyPr/>
                    <a:lstStyle/>
                    <a:p>
                      <a:pPr algn="ctr" fontAlgn="ctr"/>
                      <a:r>
                        <a:rPr lang="zh-TW" altLang="en-US" sz="1100" u="none" strike="noStrike">
                          <a:effectLst/>
                        </a:rPr>
                        <a:t>全民美育終身學習</a:t>
                      </a:r>
                      <a:r>
                        <a:rPr lang="en-US" altLang="zh-TW" sz="1100" u="none" strike="noStrike">
                          <a:effectLst/>
                        </a:rPr>
                        <a:t>-</a:t>
                      </a:r>
                      <a:r>
                        <a:rPr lang="zh-TW" altLang="en-US" sz="1100" u="none" strike="noStrike">
                          <a:effectLst/>
                        </a:rPr>
                        <a:t>藝術深耕</a:t>
                      </a:r>
                      <a:endParaRPr lang="zh-TW" altLang="en-US"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en-US" altLang="zh-TW" sz="1000" u="none" strike="noStrike">
                          <a:effectLst/>
                        </a:rPr>
                        <a:t>20,000 </a:t>
                      </a:r>
                      <a:endParaRPr lang="en-US" altLang="zh-TW"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a:effectLst/>
                        </a:rPr>
                        <a:t>　</a:t>
                      </a:r>
                      <a:endParaRPr lang="zh-TW" altLang="en-US"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dirty="0">
                          <a:effectLst/>
                        </a:rPr>
                        <a:t>　</a:t>
                      </a:r>
                      <a:endParaRPr lang="zh-TW" altLang="en-US" sz="10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vMerge="1">
                  <a:txBody>
                    <a:bodyPr/>
                    <a:lstStyle/>
                    <a:p>
                      <a:endParaRPr lang="zh-TW" altLang="en-US"/>
                    </a:p>
                  </a:txBody>
                  <a:tcPr/>
                </a:tc>
                <a:tc>
                  <a:txBody>
                    <a:bodyPr/>
                    <a:lstStyle/>
                    <a:p>
                      <a:pPr algn="ctr" fontAlgn="ctr"/>
                      <a:r>
                        <a:rPr lang="en-US" altLang="zh-TW" sz="1000" u="none" strike="noStrike">
                          <a:effectLst/>
                        </a:rPr>
                        <a:t>20,000 </a:t>
                      </a:r>
                      <a:endParaRPr lang="en-US" altLang="zh-TW"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a:effectLst/>
                        </a:rPr>
                        <a:t>　</a:t>
                      </a:r>
                      <a:endParaRPr lang="zh-TW" altLang="en-US"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extLst>
                  <a:ext uri="{0D108BD9-81ED-4DB2-BD59-A6C34878D82A}">
                    <a16:rowId xmlns:a16="http://schemas.microsoft.com/office/drawing/2014/main" val="4013910635"/>
                  </a:ext>
                </a:extLst>
              </a:tr>
              <a:tr h="377360">
                <a:tc vMerge="1">
                  <a:txBody>
                    <a:bodyPr/>
                    <a:lstStyle/>
                    <a:p>
                      <a:endParaRPr lang="zh-TW" altLang="en-US"/>
                    </a:p>
                  </a:txBody>
                  <a:tcPr/>
                </a:tc>
                <a:tc>
                  <a:txBody>
                    <a:bodyPr/>
                    <a:lstStyle/>
                    <a:p>
                      <a:pPr algn="ctr" fontAlgn="ctr"/>
                      <a:r>
                        <a:rPr lang="zh-TW" altLang="en-US" sz="1100" u="none" strike="noStrike">
                          <a:effectLst/>
                        </a:rPr>
                        <a:t>築夢深耕補助金</a:t>
                      </a:r>
                      <a:endParaRPr lang="zh-TW" altLang="en-US"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100" u="none" strike="noStrike">
                          <a:effectLst/>
                        </a:rPr>
                        <a:t>校內競賽獎勵金</a:t>
                      </a:r>
                      <a:endParaRPr lang="zh-TW" altLang="en-US" sz="11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en-US" altLang="zh-TW" sz="1000" u="none" strike="noStrike">
                          <a:effectLst/>
                        </a:rPr>
                        <a:t>20,000 </a:t>
                      </a:r>
                      <a:endParaRPr lang="en-US" altLang="zh-TW"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a:effectLst/>
                        </a:rPr>
                        <a:t>　</a:t>
                      </a:r>
                      <a:endParaRPr lang="zh-TW" altLang="en-US"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dirty="0">
                          <a:effectLst/>
                        </a:rPr>
                        <a:t>　</a:t>
                      </a:r>
                      <a:endParaRPr lang="zh-TW" altLang="en-US" sz="10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vMerge="1">
                  <a:txBody>
                    <a:bodyPr/>
                    <a:lstStyle/>
                    <a:p>
                      <a:endParaRPr lang="zh-TW" altLang="en-US"/>
                    </a:p>
                  </a:txBody>
                  <a:tcPr/>
                </a:tc>
                <a:tc>
                  <a:txBody>
                    <a:bodyPr/>
                    <a:lstStyle/>
                    <a:p>
                      <a:pPr algn="ctr" fontAlgn="ctr"/>
                      <a:r>
                        <a:rPr lang="en-US" altLang="zh-TW" sz="1000" u="none" strike="noStrike">
                          <a:effectLst/>
                        </a:rPr>
                        <a:t>20,000 </a:t>
                      </a:r>
                      <a:endParaRPr lang="en-US" altLang="zh-TW" sz="1000" b="0" i="0" u="none" strike="noStrike">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tc>
                  <a:txBody>
                    <a:bodyPr/>
                    <a:lstStyle/>
                    <a:p>
                      <a:pPr algn="ctr" fontAlgn="ctr"/>
                      <a:r>
                        <a:rPr lang="zh-TW" altLang="en-US" sz="1000" u="none" strike="noStrike" dirty="0">
                          <a:effectLst/>
                        </a:rPr>
                        <a:t>　</a:t>
                      </a:r>
                      <a:endParaRPr lang="zh-TW" altLang="en-US" sz="10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0" marR="0" marT="0" marB="0" anchor="ctr"/>
                </a:tc>
                <a:extLst>
                  <a:ext uri="{0D108BD9-81ED-4DB2-BD59-A6C34878D82A}">
                    <a16:rowId xmlns:a16="http://schemas.microsoft.com/office/drawing/2014/main" val="365139470"/>
                  </a:ext>
                </a:extLst>
              </a:tr>
            </a:tbl>
          </a:graphicData>
        </a:graphic>
      </p:graphicFrame>
      <p:sp>
        <p:nvSpPr>
          <p:cNvPr id="6" name="矩形 5"/>
          <p:cNvSpPr/>
          <p:nvPr/>
        </p:nvSpPr>
        <p:spPr>
          <a:xfrm>
            <a:off x="2770817" y="557960"/>
            <a:ext cx="2669320" cy="307777"/>
          </a:xfrm>
          <a:prstGeom prst="rect">
            <a:avLst/>
          </a:prstGeom>
        </p:spPr>
        <p:txBody>
          <a:bodyPr wrap="none">
            <a:spAutoFit/>
          </a:bodyPr>
          <a:lstStyle/>
          <a:p>
            <a:pPr marL="149225" indent="0" algn="ctr">
              <a:buNone/>
            </a:pPr>
            <a:r>
              <a:rPr lang="zh-TW" altLang="en-US" dirty="0">
                <a:solidFill>
                  <a:schemeClr val="bg2">
                    <a:lumMod val="50000"/>
                  </a:schemeClr>
                </a:solidFill>
                <a:latin typeface="標楷體" panose="03000509000000000000" pitchFamily="65" charset="-120"/>
                <a:ea typeface="Adobe 繁黑體 Std B"/>
                <a:cs typeface="Arial Unicode MS" panose="020B0604020202020204" pitchFamily="34" charset="-120"/>
              </a:rPr>
              <a:t>經費</a:t>
            </a:r>
            <a:r>
              <a:rPr lang="zh-TW" altLang="en-US" dirty="0" smtClean="0">
                <a:solidFill>
                  <a:schemeClr val="bg2">
                    <a:lumMod val="50000"/>
                  </a:schemeClr>
                </a:solidFill>
                <a:latin typeface="標楷體" panose="03000509000000000000" pitchFamily="65" charset="-120"/>
                <a:ea typeface="Adobe 繁黑體 Std B"/>
                <a:cs typeface="Arial Unicode MS" panose="020B0604020202020204" pitchFamily="34" charset="-120"/>
              </a:rPr>
              <a:t>執行應依各項度經費執行</a:t>
            </a:r>
            <a:endParaRPr lang="zh-TW" altLang="en-US" dirty="0">
              <a:solidFill>
                <a:schemeClr val="bg2">
                  <a:lumMod val="50000"/>
                </a:schemeClr>
              </a:solidFill>
              <a:latin typeface="標楷體" panose="03000509000000000000" pitchFamily="65" charset="-120"/>
              <a:ea typeface="Adobe 繁黑體 Std B"/>
              <a:cs typeface="Arial Unicode MS" panose="020B0604020202020204" pitchFamily="34" charset="-120"/>
            </a:endParaRPr>
          </a:p>
        </p:txBody>
      </p:sp>
      <p:pic>
        <p:nvPicPr>
          <p:cNvPr id="7" name="Picture 2" descr="國立臺灣戲曲學院"/>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07" y="92294"/>
            <a:ext cx="2207506" cy="585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1282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1"/>
          <p:cNvSpPr>
            <a:spLocks noGrp="1"/>
          </p:cNvSpPr>
          <p:nvPr>
            <p:ph type="title"/>
          </p:nvPr>
        </p:nvSpPr>
        <p:spPr>
          <a:xfrm>
            <a:off x="622686" y="1943618"/>
            <a:ext cx="7886700" cy="994172"/>
          </a:xfrm>
        </p:spPr>
        <p:txBody>
          <a:bodyPr>
            <a:normAutofit fontScale="90000"/>
          </a:bodyPr>
          <a:lstStyle/>
          <a:p>
            <a:pPr algn="ctr"/>
            <a:r>
              <a:rPr lang="zh-TW" altLang="en-US" dirty="0">
                <a:latin typeface="標楷體" panose="03000509000000000000" pitchFamily="65" charset="-120"/>
                <a:ea typeface="Adobe 繁黑體 Std B"/>
              </a:rPr>
              <a:t>國立臺灣戲曲學院高等教育深耕</a:t>
            </a:r>
            <a:r>
              <a:rPr lang="zh-TW" altLang="en-US" dirty="0" smtClean="0">
                <a:latin typeface="標楷體" panose="03000509000000000000" pitchFamily="65" charset="-120"/>
                <a:ea typeface="Adobe 繁黑體 Std B"/>
              </a:rPr>
              <a:t>計畫</a:t>
            </a:r>
            <a:r>
              <a:rPr lang="en-US" altLang="zh-TW" dirty="0" smtClean="0">
                <a:latin typeface="標楷體" panose="03000509000000000000" pitchFamily="65" charset="-120"/>
                <a:ea typeface="Adobe 繁黑體 Std B"/>
              </a:rPr>
              <a:t/>
            </a:r>
            <a:br>
              <a:rPr lang="en-US" altLang="zh-TW" dirty="0" smtClean="0">
                <a:latin typeface="標楷體" panose="03000509000000000000" pitchFamily="65" charset="-120"/>
                <a:ea typeface="Adobe 繁黑體 Std B"/>
              </a:rPr>
            </a:br>
            <a:r>
              <a:rPr lang="zh-TW" altLang="en-US" dirty="0" smtClean="0">
                <a:latin typeface="標楷體" panose="03000509000000000000" pitchFamily="65" charset="-120"/>
                <a:ea typeface="Adobe 繁黑體 Std B"/>
              </a:rPr>
              <a:t>經費</a:t>
            </a:r>
            <a:r>
              <a:rPr lang="zh-TW" altLang="en-US" dirty="0">
                <a:latin typeface="標楷體" panose="03000509000000000000" pitchFamily="65" charset="-120"/>
                <a:ea typeface="Adobe 繁黑體 Std B"/>
              </a:rPr>
              <a:t>使用原則及注意事項</a:t>
            </a:r>
            <a:endParaRPr lang="zh-TW" altLang="en-US" b="1" dirty="0">
              <a:latin typeface="標楷體" panose="03000509000000000000" pitchFamily="65" charset="-120"/>
              <a:ea typeface="Adobe 繁黑體 Std B"/>
            </a:endParaRPr>
          </a:p>
        </p:txBody>
      </p:sp>
      <p:sp>
        <p:nvSpPr>
          <p:cNvPr id="2" name="矩形 1"/>
          <p:cNvSpPr/>
          <p:nvPr/>
        </p:nvSpPr>
        <p:spPr>
          <a:xfrm>
            <a:off x="4999960" y="3084389"/>
            <a:ext cx="3003386" cy="400110"/>
          </a:xfrm>
          <a:prstGeom prst="rect">
            <a:avLst/>
          </a:prstGeom>
        </p:spPr>
        <p:txBody>
          <a:bodyPr wrap="none">
            <a:spAutoFit/>
          </a:bodyPr>
          <a:lstStyle/>
          <a:p>
            <a:pPr marR="26035">
              <a:lnSpc>
                <a:spcPts val="2400"/>
              </a:lnSpc>
            </a:pPr>
            <a:r>
              <a:rPr lang="en-US" altLang="zh-TW" kern="100" dirty="0">
                <a:latin typeface="標楷體" panose="03000509000000000000" pitchFamily="65" charset="-120"/>
                <a:ea typeface="新細明體" panose="02020500000000000000" pitchFamily="18" charset="-120"/>
                <a:cs typeface="Times New Roman" panose="02020603050405020304" pitchFamily="18" charset="0"/>
              </a:rPr>
              <a:t>113</a:t>
            </a:r>
            <a:r>
              <a:rPr lang="zh-TW" altLang="zh-TW" kern="100" dirty="0">
                <a:latin typeface="Calibri" panose="020F0502020204030204" pitchFamily="34" charset="0"/>
                <a:ea typeface="標楷體" panose="03000509000000000000" pitchFamily="65" charset="-120"/>
                <a:cs typeface="Times New Roman" panose="02020603050405020304" pitchFamily="18" charset="0"/>
              </a:rPr>
              <a:t>年</a:t>
            </a:r>
            <a:r>
              <a:rPr lang="en-US" altLang="zh-TW" kern="100" dirty="0">
                <a:latin typeface="Calibri" panose="020F0502020204030204" pitchFamily="34" charset="0"/>
                <a:ea typeface="標楷體" panose="03000509000000000000" pitchFamily="65" charset="-120"/>
                <a:cs typeface="Times New Roman" panose="02020603050405020304" pitchFamily="18" charset="0"/>
              </a:rPr>
              <a:t>2</a:t>
            </a:r>
            <a:r>
              <a:rPr lang="zh-TW" altLang="zh-TW" kern="100" dirty="0">
                <a:latin typeface="Calibri" panose="020F0502020204030204" pitchFamily="34" charset="0"/>
                <a:ea typeface="標楷體" panose="03000509000000000000" pitchFamily="65" charset="-120"/>
                <a:cs typeface="Times New Roman" panose="02020603050405020304" pitchFamily="18" charset="0"/>
              </a:rPr>
              <a:t>月</a:t>
            </a:r>
            <a:r>
              <a:rPr lang="en-US" altLang="zh-TW" kern="100" dirty="0">
                <a:latin typeface="Calibri" panose="020F0502020204030204" pitchFamily="34" charset="0"/>
                <a:ea typeface="標楷體" panose="03000509000000000000" pitchFamily="65" charset="-120"/>
                <a:cs typeface="Times New Roman" panose="02020603050405020304" pitchFamily="18" charset="0"/>
              </a:rPr>
              <a:t>21</a:t>
            </a:r>
            <a:r>
              <a:rPr lang="zh-TW" altLang="zh-TW" kern="100" dirty="0">
                <a:latin typeface="Calibri" panose="020F0502020204030204" pitchFamily="34" charset="0"/>
                <a:ea typeface="標楷體" panose="03000509000000000000" pitchFamily="65" charset="-120"/>
                <a:cs typeface="Times New Roman" panose="02020603050405020304" pitchFamily="18" charset="0"/>
              </a:rPr>
              <a:t>日第</a:t>
            </a:r>
            <a:r>
              <a:rPr lang="en-US" altLang="zh-TW" kern="100" dirty="0">
                <a:latin typeface="Calibri" panose="020F0502020204030204" pitchFamily="34" charset="0"/>
                <a:ea typeface="標楷體" panose="03000509000000000000" pitchFamily="65" charset="-120"/>
                <a:cs typeface="Times New Roman" panose="02020603050405020304" pitchFamily="18" charset="0"/>
              </a:rPr>
              <a:t>362</a:t>
            </a:r>
            <a:r>
              <a:rPr lang="zh-TW" altLang="zh-TW" kern="100" dirty="0">
                <a:latin typeface="Calibri" panose="020F0502020204030204" pitchFamily="34" charset="0"/>
                <a:ea typeface="標楷體" panose="03000509000000000000" pitchFamily="65" charset="-120"/>
                <a:cs typeface="Times New Roman" panose="02020603050405020304" pitchFamily="18" charset="0"/>
              </a:rPr>
              <a:t>次行政會議通過</a:t>
            </a:r>
            <a:endParaRPr lang="zh-TW" altLang="zh-TW" sz="2400" kern="100" dirty="0">
              <a:effectLst/>
              <a:latin typeface="Calibri" panose="020F0502020204030204" pitchFamily="34" charset="0"/>
              <a:ea typeface="新細明體" panose="02020500000000000000" pitchFamily="18" charset="-120"/>
              <a:cs typeface="Times New Roman" panose="02020603050405020304" pitchFamily="18" charset="0"/>
            </a:endParaRPr>
          </a:p>
        </p:txBody>
      </p:sp>
      <p:pic>
        <p:nvPicPr>
          <p:cNvPr id="5" name="Picture 2" descr="國立臺灣戲曲學院"/>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8424"/>
            <a:ext cx="2207506" cy="585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81001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228600" y="715787"/>
            <a:ext cx="8036665" cy="4032504"/>
          </a:xfrm>
        </p:spPr>
        <p:txBody>
          <a:bodyPr>
            <a:normAutofit lnSpcReduction="10000"/>
          </a:bodyPr>
          <a:lstStyle/>
          <a:p>
            <a:pPr marL="752094" lvl="1" indent="-457200">
              <a:buFont typeface="+mj-ea"/>
              <a:buAutoNum type="ea1ChtPeriod"/>
            </a:pPr>
            <a:r>
              <a:rPr lang="zh-TW" altLang="en-US" sz="2000" dirty="0" smtClean="0">
                <a:latin typeface="標楷體" panose="03000509000000000000" pitchFamily="65" charset="-120"/>
                <a:ea typeface="Adobe 繁黑體 Std B"/>
              </a:rPr>
              <a:t>本</a:t>
            </a:r>
            <a:r>
              <a:rPr lang="zh-TW" altLang="en-US" sz="2000" dirty="0">
                <a:latin typeface="標楷體" panose="03000509000000000000" pitchFamily="65" charset="-120"/>
                <a:ea typeface="Adobe 繁黑體 Std B"/>
              </a:rPr>
              <a:t>計畫補助之經費，係為提升學校整體教學及研究水準，並用於在校學生及教師為主，各單位執行計畫時應依據教育部</a:t>
            </a:r>
            <a:r>
              <a:rPr lang="zh-TW" altLang="en-US" sz="2000" b="1" u="sng" dirty="0">
                <a:effectLst>
                  <a:outerShdw blurRad="38100" dist="38100" dir="2700000" algn="tl">
                    <a:srgbClr val="000000">
                      <a:alpha val="43137"/>
                    </a:srgbClr>
                  </a:outerShdw>
                </a:effectLst>
                <a:latin typeface="標楷體" panose="03000509000000000000" pitchFamily="65" charset="-120"/>
                <a:ea typeface="Adobe 繁黑體 Std B"/>
              </a:rPr>
              <a:t>「大專校院高等教育深耕計畫經費使用原則」、「教育部補（捐）助及委辦經費核撥結報作業要點」</a:t>
            </a:r>
            <a:r>
              <a:rPr lang="zh-TW" altLang="en-US" sz="2000" dirty="0">
                <a:latin typeface="標楷體" panose="03000509000000000000" pitchFamily="65" charset="-120"/>
                <a:ea typeface="Adobe 繁黑體 Std B"/>
              </a:rPr>
              <a:t>辦理</a:t>
            </a:r>
            <a:r>
              <a:rPr lang="zh-TW" altLang="en-US" sz="2000" dirty="0" smtClean="0">
                <a:latin typeface="標楷體" panose="03000509000000000000" pitchFamily="65" charset="-120"/>
                <a:ea typeface="Adobe 繁黑體 Std B"/>
              </a:rPr>
              <a:t>。</a:t>
            </a:r>
            <a:endParaRPr lang="en-US" altLang="zh-TW" sz="2000" dirty="0">
              <a:latin typeface="標楷體" panose="03000509000000000000" pitchFamily="65" charset="-120"/>
              <a:ea typeface="Adobe 繁黑體 Std B"/>
            </a:endParaRPr>
          </a:p>
          <a:p>
            <a:pPr marL="752094" lvl="1" indent="-457200">
              <a:buFont typeface="+mj-ea"/>
              <a:buAutoNum type="ea1ChtPeriod"/>
            </a:pPr>
            <a:r>
              <a:rPr lang="zh-TW" altLang="en-US" sz="2000" dirty="0" smtClean="0">
                <a:solidFill>
                  <a:schemeClr val="tx1"/>
                </a:solidFill>
                <a:latin typeface="標楷體" panose="03000509000000000000" pitchFamily="65" charset="-120"/>
                <a:ea typeface="Adobe 繁黑體 Std B"/>
              </a:rPr>
              <a:t>本</a:t>
            </a:r>
            <a:r>
              <a:rPr lang="zh-TW" altLang="en-US" sz="2000" dirty="0">
                <a:solidFill>
                  <a:schemeClr val="tx1"/>
                </a:solidFill>
                <a:latin typeface="標楷體" panose="03000509000000000000" pitchFamily="65" charset="-120"/>
                <a:ea typeface="Adobe 繁黑體 Std B"/>
              </a:rPr>
              <a:t>計畫經費採統塊式經費（</a:t>
            </a:r>
            <a:r>
              <a:rPr lang="en-US" altLang="zh-TW" sz="2000" dirty="0">
                <a:solidFill>
                  <a:schemeClr val="tx1"/>
                </a:solidFill>
                <a:latin typeface="標楷體" panose="03000509000000000000" pitchFamily="65" charset="-120"/>
                <a:ea typeface="Adobe 繁黑體 Std B"/>
              </a:rPr>
              <a:t>Block  Funding</a:t>
            </a:r>
            <a:r>
              <a:rPr lang="zh-TW" altLang="en-US" sz="2000" dirty="0">
                <a:solidFill>
                  <a:schemeClr val="tx1"/>
                </a:solidFill>
                <a:latin typeface="標楷體" panose="03000509000000000000" pitchFamily="65" charset="-120"/>
                <a:ea typeface="Adobe 繁黑體 Std B"/>
              </a:rPr>
              <a:t>）方式，支用項目之比率由學校依其特色及需求規劃；獲第一部分（主冊、整體發展計畫）經費補助之學校應將獲補助經費</a:t>
            </a:r>
            <a:r>
              <a:rPr lang="en-US" altLang="zh-TW" sz="2000" b="1" u="sng" dirty="0">
                <a:solidFill>
                  <a:schemeClr val="tx1"/>
                </a:solidFill>
                <a:latin typeface="標楷體" panose="03000509000000000000" pitchFamily="65" charset="-120"/>
                <a:ea typeface="Adobe 繁黑體 Std B"/>
              </a:rPr>
              <a:t>50%</a:t>
            </a:r>
            <a:r>
              <a:rPr lang="zh-TW" altLang="en-US" sz="2000" b="1" u="sng" dirty="0">
                <a:solidFill>
                  <a:schemeClr val="tx1"/>
                </a:solidFill>
                <a:latin typeface="標楷體" panose="03000509000000000000" pitchFamily="65" charset="-120"/>
                <a:ea typeface="Adobe 繁黑體 Std B"/>
              </a:rPr>
              <a:t>以上之比率投注於落實教學創新策略與學生學習或教師教學</a:t>
            </a:r>
            <a:r>
              <a:rPr lang="zh-TW" altLang="en-US" sz="2000" dirty="0">
                <a:solidFill>
                  <a:schemeClr val="tx1"/>
                </a:solidFill>
                <a:latin typeface="標楷體" panose="03000509000000000000" pitchFamily="65" charset="-120"/>
                <a:ea typeface="Adobe 繁黑體 Std B"/>
              </a:rPr>
              <a:t>直接相關之項目</a:t>
            </a:r>
            <a:r>
              <a:rPr lang="zh-TW" altLang="en-US" sz="2000" dirty="0" smtClean="0">
                <a:solidFill>
                  <a:schemeClr val="tx1"/>
                </a:solidFill>
                <a:latin typeface="標楷體" panose="03000509000000000000" pitchFamily="65" charset="-120"/>
                <a:ea typeface="Adobe 繁黑體 Std B"/>
              </a:rPr>
              <a:t>。</a:t>
            </a:r>
            <a:endParaRPr lang="en-US" altLang="zh-TW" sz="2000" dirty="0" smtClean="0">
              <a:solidFill>
                <a:schemeClr val="tx1"/>
              </a:solidFill>
              <a:latin typeface="標楷體" panose="03000509000000000000" pitchFamily="65" charset="-120"/>
              <a:ea typeface="Adobe 繁黑體 Std B"/>
            </a:endParaRPr>
          </a:p>
          <a:p>
            <a:pPr marL="752094" lvl="1" indent="-457200">
              <a:buFont typeface="+mj-ea"/>
              <a:buAutoNum type="ea1ChtPeriod"/>
            </a:pPr>
            <a:r>
              <a:rPr lang="zh-TW" altLang="en-US" sz="2000" dirty="0">
                <a:latin typeface="標楷體" panose="03000509000000000000" pitchFamily="65" charset="-120"/>
                <a:ea typeface="Adobe 繁黑體 Std B"/>
                <a:cs typeface="Arial Unicode MS" panose="020B0604020202020204" pitchFamily="34" charset="-120"/>
              </a:rPr>
              <a:t>資本門以占百分之</a:t>
            </a:r>
            <a:r>
              <a:rPr lang="en-US" altLang="zh-TW" sz="2000" dirty="0">
                <a:latin typeface="標楷體" panose="03000509000000000000" pitchFamily="65" charset="-120"/>
                <a:ea typeface="Adobe 繁黑體 Std B"/>
                <a:cs typeface="Arial Unicode MS" panose="020B0604020202020204" pitchFamily="34" charset="-120"/>
              </a:rPr>
              <a:t>20%</a:t>
            </a:r>
            <a:r>
              <a:rPr lang="zh-TW" altLang="en-US" sz="2000" dirty="0">
                <a:latin typeface="標楷體" panose="03000509000000000000" pitchFamily="65" charset="-120"/>
                <a:ea typeface="Adobe 繁黑體 Std B"/>
                <a:cs typeface="Arial Unicode MS" panose="020B0604020202020204" pitchFamily="34" charset="-120"/>
              </a:rPr>
              <a:t>、經常門占百分之</a:t>
            </a:r>
            <a:r>
              <a:rPr lang="en-US" altLang="zh-TW" sz="2000" dirty="0">
                <a:latin typeface="標楷體" panose="03000509000000000000" pitchFamily="65" charset="-120"/>
                <a:ea typeface="Adobe 繁黑體 Std B"/>
                <a:cs typeface="Arial Unicode MS" panose="020B0604020202020204" pitchFamily="34" charset="-120"/>
              </a:rPr>
              <a:t>80%</a:t>
            </a:r>
            <a:r>
              <a:rPr lang="zh-TW" altLang="en-US" sz="2000" dirty="0">
                <a:latin typeface="標楷體" panose="03000509000000000000" pitchFamily="65" charset="-120"/>
                <a:ea typeface="Adobe 繁黑體 Std B"/>
                <a:cs typeface="Arial Unicode MS" panose="020B0604020202020204" pitchFamily="34" charset="-120"/>
              </a:rPr>
              <a:t>為原則之比率編列，並得視計畫審議結果彈性調整</a:t>
            </a:r>
            <a:r>
              <a:rPr lang="zh-TW" altLang="en-US" sz="2000" dirty="0" smtClean="0">
                <a:latin typeface="標楷體" panose="03000509000000000000" pitchFamily="65" charset="-120"/>
                <a:ea typeface="Adobe 繁黑體 Std B"/>
                <a:cs typeface="Arial Unicode MS" panose="020B0604020202020204" pitchFamily="34" charset="-120"/>
              </a:rPr>
              <a:t>。</a:t>
            </a:r>
            <a:endParaRPr lang="en-US" altLang="zh-TW" sz="2000" dirty="0">
              <a:latin typeface="標楷體" panose="03000509000000000000" pitchFamily="65" charset="-120"/>
              <a:ea typeface="Adobe 繁黑體 Std B"/>
              <a:cs typeface="Arial Unicode MS" panose="020B0604020202020204" pitchFamily="34" charset="-120"/>
            </a:endParaRPr>
          </a:p>
        </p:txBody>
      </p:sp>
      <p:pic>
        <p:nvPicPr>
          <p:cNvPr id="4" name="Picture 2" descr="國立臺灣戲曲學院"/>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5" y="68425"/>
            <a:ext cx="2207506" cy="585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72093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628650" y="788670"/>
            <a:ext cx="7886700" cy="4073652"/>
          </a:xfrm>
        </p:spPr>
        <p:txBody>
          <a:bodyPr>
            <a:normAutofit fontScale="92500" lnSpcReduction="20000"/>
          </a:bodyPr>
          <a:lstStyle/>
          <a:p>
            <a:pPr>
              <a:buFont typeface="+mj-ea"/>
              <a:buAutoNum type="ea1ChtPeriod" startAt="4"/>
            </a:pPr>
            <a:r>
              <a:rPr lang="zh-TW" altLang="en-US" dirty="0" smtClean="0">
                <a:latin typeface="標楷體" panose="03000509000000000000" pitchFamily="65" charset="-120"/>
                <a:ea typeface="Adobe 繁黑體 Std B"/>
                <a:cs typeface="Arial Unicode MS" panose="020B0604020202020204" pitchFamily="34" charset="-120"/>
              </a:rPr>
              <a:t>本</a:t>
            </a:r>
            <a:r>
              <a:rPr lang="zh-TW" altLang="en-US" dirty="0">
                <a:latin typeface="標楷體" panose="03000509000000000000" pitchFamily="65" charset="-120"/>
                <a:ea typeface="Adobe 繁黑體 Std B"/>
                <a:cs typeface="Arial Unicode MS" panose="020B0604020202020204" pitchFamily="34" charset="-120"/>
              </a:rPr>
              <a:t>計畫經費使用範圍如下</a:t>
            </a:r>
            <a:r>
              <a:rPr lang="zh-TW" altLang="en-US" dirty="0" smtClean="0">
                <a:latin typeface="標楷體" panose="03000509000000000000" pitchFamily="65" charset="-120"/>
                <a:ea typeface="Adobe 繁黑體 Std B"/>
                <a:cs typeface="Arial Unicode MS" panose="020B0604020202020204" pitchFamily="34" charset="-120"/>
              </a:rPr>
              <a:t>；</a:t>
            </a:r>
            <a:endParaRPr lang="en-US" altLang="zh-TW" dirty="0" smtClean="0">
              <a:latin typeface="標楷體" panose="03000509000000000000" pitchFamily="65" charset="-120"/>
              <a:ea typeface="Adobe 繁黑體 Std B"/>
              <a:cs typeface="Arial Unicode MS" panose="020B0604020202020204" pitchFamily="34" charset="-120"/>
            </a:endParaRPr>
          </a:p>
          <a:p>
            <a:pPr marL="114300" indent="0">
              <a:buNone/>
            </a:pPr>
            <a:r>
              <a:rPr lang="en-US" altLang="zh-TW" sz="1700" dirty="0" smtClean="0">
                <a:latin typeface="標楷體" panose="03000509000000000000" pitchFamily="65" charset="-120"/>
                <a:ea typeface="Adobe 繁黑體 Std B"/>
                <a:cs typeface="Arial Unicode MS" panose="020B0604020202020204" pitchFamily="34" charset="-120"/>
              </a:rPr>
              <a:t>(</a:t>
            </a:r>
            <a:r>
              <a:rPr lang="zh-TW" altLang="en-US" sz="1700" dirty="0" smtClean="0">
                <a:latin typeface="標楷體" panose="03000509000000000000" pitchFamily="65" charset="-120"/>
                <a:ea typeface="Adobe 繁黑體 Std B"/>
                <a:cs typeface="Arial Unicode MS" panose="020B0604020202020204" pitchFamily="34" charset="-120"/>
              </a:rPr>
              <a:t>一</a:t>
            </a:r>
            <a:r>
              <a:rPr lang="en-US" altLang="zh-TW" sz="1700" dirty="0" smtClean="0">
                <a:latin typeface="標楷體" panose="03000509000000000000" pitchFamily="65" charset="-120"/>
                <a:ea typeface="Adobe 繁黑體 Std B"/>
                <a:cs typeface="Arial Unicode MS" panose="020B0604020202020204" pitchFamily="34" charset="-120"/>
              </a:rPr>
              <a:t>)</a:t>
            </a:r>
            <a:r>
              <a:rPr lang="zh-TW" altLang="en-US" sz="1700" dirty="0" smtClean="0">
                <a:latin typeface="標楷體" panose="03000509000000000000" pitchFamily="65" charset="-120"/>
                <a:ea typeface="Adobe 繁黑體 Std B"/>
                <a:cs typeface="Arial Unicode MS" panose="020B0604020202020204" pitchFamily="34" charset="-120"/>
              </a:rPr>
              <a:t> </a:t>
            </a:r>
            <a:r>
              <a:rPr lang="zh-TW" altLang="en-US" dirty="0" smtClean="0">
                <a:latin typeface="標楷體" panose="03000509000000000000" pitchFamily="65" charset="-120"/>
                <a:ea typeface="Adobe 繁黑體 Std B"/>
                <a:cs typeface="Arial Unicode MS" panose="020B0604020202020204" pitchFamily="34" charset="-120"/>
              </a:rPr>
              <a:t>執行</a:t>
            </a:r>
            <a:r>
              <a:rPr lang="zh-TW" altLang="en-US" dirty="0">
                <a:latin typeface="標楷體" panose="03000509000000000000" pitchFamily="65" charset="-120"/>
                <a:ea typeface="Adobe 繁黑體 Std B"/>
                <a:cs typeface="Arial Unicode MS" panose="020B0604020202020204" pitchFamily="34" charset="-120"/>
              </a:rPr>
              <a:t>本計畫時，如遇非屬下列使用範圍之費用，應由各單位自籌經費或自行編列配合款支用：</a:t>
            </a:r>
          </a:p>
          <a:p>
            <a:pPr>
              <a:buFont typeface="+mj-lt"/>
              <a:buAutoNum type="arabicPeriod"/>
            </a:pPr>
            <a:r>
              <a:rPr lang="zh-TW" altLang="en-US" sz="1700" dirty="0" smtClean="0">
                <a:latin typeface="標楷體" panose="03000509000000000000" pitchFamily="65" charset="-120"/>
                <a:ea typeface="Adobe 繁黑體 Std B"/>
                <a:cs typeface="Arial Unicode MS" panose="020B0604020202020204" pitchFamily="34" charset="-120"/>
              </a:rPr>
              <a:t>學生</a:t>
            </a:r>
            <a:r>
              <a:rPr lang="zh-TW" altLang="en-US" sz="1700" dirty="0">
                <a:latin typeface="標楷體" panose="03000509000000000000" pitchFamily="65" charset="-120"/>
                <a:ea typeface="Adobe 繁黑體 Std B"/>
                <a:cs typeface="Arial Unicode MS" panose="020B0604020202020204" pitchFamily="34" charset="-120"/>
              </a:rPr>
              <a:t>學習、輔導、國際交流及提升學生學習成效等相關費用。</a:t>
            </a:r>
          </a:p>
          <a:p>
            <a:pPr>
              <a:buFont typeface="+mj-lt"/>
              <a:buAutoNum type="arabicPeriod"/>
            </a:pPr>
            <a:r>
              <a:rPr lang="zh-TW" altLang="en-US" sz="1700" dirty="0" smtClean="0">
                <a:latin typeface="標楷體" panose="03000509000000000000" pitchFamily="65" charset="-120"/>
                <a:ea typeface="Adobe 繁黑體 Std B"/>
                <a:cs typeface="Arial Unicode MS" panose="020B0604020202020204" pitchFamily="34" charset="-120"/>
              </a:rPr>
              <a:t>購置</a:t>
            </a:r>
            <a:r>
              <a:rPr lang="zh-TW" altLang="en-US" sz="1700" dirty="0">
                <a:latin typeface="標楷體" panose="03000509000000000000" pitchFamily="65" charset="-120"/>
                <a:ea typeface="Adobe 繁黑體 Std B"/>
                <a:cs typeface="Arial Unicode MS" panose="020B0604020202020204" pitchFamily="34" charset="-120"/>
              </a:rPr>
              <a:t>教學、研究所需之圖書儀器。</a:t>
            </a:r>
          </a:p>
          <a:p>
            <a:pPr>
              <a:buFont typeface="+mj-lt"/>
              <a:buAutoNum type="arabicPeriod"/>
            </a:pPr>
            <a:r>
              <a:rPr lang="zh-TW" altLang="en-US" sz="1700" dirty="0" smtClean="0">
                <a:latin typeface="標楷體" panose="03000509000000000000" pitchFamily="65" charset="-120"/>
                <a:ea typeface="Adobe 繁黑體 Std B"/>
                <a:cs typeface="Arial Unicode MS" panose="020B0604020202020204" pitchFamily="34" charset="-120"/>
              </a:rPr>
              <a:t>與</a:t>
            </a:r>
            <a:r>
              <a:rPr lang="zh-TW" altLang="en-US" sz="1700" dirty="0">
                <a:latin typeface="標楷體" panose="03000509000000000000" pitchFamily="65" charset="-120"/>
                <a:ea typeface="Adobe 繁黑體 Std B"/>
                <a:cs typeface="Arial Unicode MS" panose="020B0604020202020204" pitchFamily="34" charset="-120"/>
              </a:rPr>
              <a:t>教學直接相關校舍建築之修繕，以補助經費之</a:t>
            </a:r>
            <a:r>
              <a:rPr lang="en-US" altLang="zh-TW" sz="1700" dirty="0">
                <a:latin typeface="標楷體" panose="03000509000000000000" pitchFamily="65" charset="-120"/>
                <a:ea typeface="Adobe 繁黑體 Std B"/>
                <a:cs typeface="Arial Unicode MS" panose="020B0604020202020204" pitchFamily="34" charset="-120"/>
              </a:rPr>
              <a:t>10%</a:t>
            </a:r>
            <a:r>
              <a:rPr lang="zh-TW" altLang="en-US" sz="1700" dirty="0">
                <a:latin typeface="標楷體" panose="03000509000000000000" pitchFamily="65" charset="-120"/>
                <a:ea typeface="Adobe 繁黑體 Std B"/>
                <a:cs typeface="Arial Unicode MS" panose="020B0604020202020204" pitchFamily="34" charset="-120"/>
              </a:rPr>
              <a:t>為限。</a:t>
            </a:r>
          </a:p>
          <a:p>
            <a:pPr>
              <a:buFont typeface="+mj-lt"/>
              <a:buAutoNum type="arabicPeriod"/>
            </a:pPr>
            <a:r>
              <a:rPr lang="zh-TW" altLang="en-US" sz="1700" dirty="0" smtClean="0">
                <a:latin typeface="標楷體" panose="03000509000000000000" pitchFamily="65" charset="-120"/>
                <a:ea typeface="Adobe 繁黑體 Std B"/>
                <a:cs typeface="Arial Unicode MS" panose="020B0604020202020204" pitchFamily="34" charset="-120"/>
              </a:rPr>
              <a:t>辦理</a:t>
            </a:r>
            <a:r>
              <a:rPr lang="zh-TW" altLang="en-US" sz="1700" dirty="0">
                <a:latin typeface="標楷體" panose="03000509000000000000" pitchFamily="65" charset="-120"/>
                <a:ea typeface="Adobe 繁黑體 Std B"/>
                <a:cs typeface="Arial Unicode MS" panose="020B0604020202020204" pitchFamily="34" charset="-120"/>
              </a:rPr>
              <a:t>國際學術交流。</a:t>
            </a:r>
          </a:p>
          <a:p>
            <a:pPr>
              <a:buFont typeface="+mj-lt"/>
              <a:buAutoNum type="arabicPeriod"/>
            </a:pPr>
            <a:r>
              <a:rPr lang="zh-TW" altLang="en-US" sz="1700" dirty="0" smtClean="0">
                <a:latin typeface="標楷體" panose="03000509000000000000" pitchFamily="65" charset="-120"/>
                <a:ea typeface="Adobe 繁黑體 Std B"/>
                <a:cs typeface="Arial Unicode MS" panose="020B0604020202020204" pitchFamily="34" charset="-120"/>
              </a:rPr>
              <a:t>於</a:t>
            </a:r>
            <a:r>
              <a:rPr lang="zh-TW" altLang="en-US" sz="1700" dirty="0">
                <a:latin typeface="標楷體" panose="03000509000000000000" pitchFamily="65" charset="-120"/>
                <a:ea typeface="Adobe 繁黑體 Std B"/>
                <a:cs typeface="Arial Unicode MS" panose="020B0604020202020204" pitchFamily="34" charset="-120"/>
              </a:rPr>
              <a:t>學校編制外，聘任國內外知名學者、專家、技術人員或博士級</a:t>
            </a:r>
            <a:r>
              <a:rPr lang="en-US" altLang="zh-TW" sz="1700" dirty="0">
                <a:latin typeface="標楷體" panose="03000509000000000000" pitchFamily="65" charset="-120"/>
                <a:ea typeface="Adobe 繁黑體 Std B"/>
                <a:cs typeface="Arial Unicode MS" panose="020B0604020202020204" pitchFamily="34" charset="-120"/>
              </a:rPr>
              <a:t>(</a:t>
            </a:r>
            <a:r>
              <a:rPr lang="zh-TW" altLang="en-US" sz="1700" dirty="0">
                <a:latin typeface="標楷體" panose="03000509000000000000" pitchFamily="65" charset="-120"/>
                <a:ea typeface="Adobe 繁黑體 Std B"/>
                <a:cs typeface="Arial Unicode MS" panose="020B0604020202020204" pitchFamily="34" charset="-120"/>
              </a:rPr>
              <a:t>後</a:t>
            </a:r>
            <a:r>
              <a:rPr lang="en-US" altLang="zh-TW" sz="1700" dirty="0">
                <a:latin typeface="標楷體" panose="03000509000000000000" pitchFamily="65" charset="-120"/>
                <a:ea typeface="Adobe 繁黑體 Std B"/>
                <a:cs typeface="Arial Unicode MS" panose="020B0604020202020204" pitchFamily="34" charset="-120"/>
              </a:rPr>
              <a:t>)</a:t>
            </a:r>
            <a:r>
              <a:rPr lang="zh-TW" altLang="en-US" sz="1700" dirty="0">
                <a:latin typeface="標楷體" panose="03000509000000000000" pitchFamily="65" charset="-120"/>
                <a:ea typeface="Adobe 繁黑體 Std B"/>
                <a:cs typeface="Arial Unicode MS" panose="020B0604020202020204" pitchFamily="34" charset="-120"/>
              </a:rPr>
              <a:t>研究人員擔任特聘職教授人員及編制外計畫管理人才之薪資。</a:t>
            </a:r>
          </a:p>
          <a:p>
            <a:pPr>
              <a:buFont typeface="+mj-lt"/>
              <a:buAutoNum type="arabicPeriod"/>
            </a:pPr>
            <a:r>
              <a:rPr lang="zh-TW" altLang="en-US" sz="1700" dirty="0" smtClean="0">
                <a:latin typeface="標楷體" panose="03000509000000000000" pitchFamily="65" charset="-120"/>
                <a:ea typeface="Adobe 繁黑體 Std B"/>
                <a:cs typeface="Arial Unicode MS" panose="020B0604020202020204" pitchFamily="34" charset="-120"/>
              </a:rPr>
              <a:t>提供</a:t>
            </a:r>
            <a:r>
              <a:rPr lang="zh-TW" altLang="en-US" sz="1700" dirty="0">
                <a:latin typeface="標楷體" panose="03000509000000000000" pitchFamily="65" charset="-120"/>
                <a:ea typeface="Adobe 繁黑體 Std B"/>
                <a:cs typeface="Arial Unicode MS" panose="020B0604020202020204" pitchFamily="34" charset="-120"/>
              </a:rPr>
              <a:t>編制內教師（包括研究人員及專業技術人員）除本俸、學術加給及主管職務加給以外之經費。</a:t>
            </a:r>
          </a:p>
          <a:p>
            <a:pPr>
              <a:buFont typeface="+mj-lt"/>
              <a:buAutoNum type="arabicPeriod"/>
            </a:pPr>
            <a:r>
              <a:rPr lang="zh-TW" altLang="en-US" sz="1700" dirty="0" smtClean="0">
                <a:latin typeface="標楷體" panose="03000509000000000000" pitchFamily="65" charset="-120"/>
                <a:ea typeface="Adobe 繁黑體 Std B"/>
                <a:cs typeface="Arial Unicode MS" panose="020B0604020202020204" pitchFamily="34" charset="-120"/>
              </a:rPr>
              <a:t>聘任</a:t>
            </a:r>
            <a:r>
              <a:rPr lang="zh-TW" altLang="en-US" sz="1700" dirty="0">
                <a:latin typeface="標楷體" panose="03000509000000000000" pitchFamily="65" charset="-120"/>
                <a:ea typeface="Adobe 繁黑體 Std B"/>
                <a:cs typeface="Arial Unicode MS" panose="020B0604020202020204" pitchFamily="34" charset="-120"/>
              </a:rPr>
              <a:t>編制外專案工作人員之薪資。</a:t>
            </a:r>
          </a:p>
          <a:p>
            <a:pPr>
              <a:buFont typeface="+mj-lt"/>
              <a:buAutoNum type="arabicPeriod"/>
            </a:pPr>
            <a:r>
              <a:rPr lang="zh-TW" altLang="en-US" sz="1700" dirty="0" smtClean="0">
                <a:latin typeface="標楷體" panose="03000509000000000000" pitchFamily="65" charset="-120"/>
                <a:ea typeface="Adobe 繁黑體 Std B"/>
                <a:cs typeface="Arial Unicode MS" panose="020B0604020202020204" pitchFamily="34" charset="-120"/>
              </a:rPr>
              <a:t>教師</a:t>
            </a:r>
            <a:r>
              <a:rPr lang="zh-TW" altLang="en-US" sz="1700" dirty="0">
                <a:latin typeface="標楷體" panose="03000509000000000000" pitchFamily="65" charset="-120"/>
                <a:ea typeface="Adobe 繁黑體 Std B"/>
                <a:cs typeface="Arial Unicode MS" panose="020B0604020202020204" pitchFamily="34" charset="-120"/>
              </a:rPr>
              <a:t>因執行計畫之需要，協助教材或教案研發，學校應訂定支給規定或標準，始得編列相關費用。</a:t>
            </a:r>
          </a:p>
          <a:p>
            <a:pPr>
              <a:buFont typeface="+mj-lt"/>
              <a:buAutoNum type="arabicPeriod"/>
            </a:pPr>
            <a:r>
              <a:rPr lang="zh-TW" altLang="en-US" sz="1700" dirty="0" smtClean="0">
                <a:latin typeface="標楷體" panose="03000509000000000000" pitchFamily="65" charset="-120"/>
                <a:ea typeface="Adobe 繁黑體 Std B"/>
                <a:cs typeface="Arial Unicode MS" panose="020B0604020202020204" pitchFamily="34" charset="-120"/>
              </a:rPr>
              <a:t>各</a:t>
            </a:r>
            <a:r>
              <a:rPr lang="zh-TW" altLang="en-US" sz="1700" dirty="0">
                <a:latin typeface="標楷體" panose="03000509000000000000" pitchFamily="65" charset="-120"/>
                <a:ea typeface="Adobe 繁黑體 Std B"/>
                <a:cs typeface="Arial Unicode MS" panose="020B0604020202020204" pitchFamily="34" charset="-120"/>
              </a:rPr>
              <a:t>單位因執行計畫之需求，</a:t>
            </a:r>
            <a:r>
              <a:rPr lang="zh-TW" altLang="en-US" sz="1700" u="sng" dirty="0">
                <a:effectLst>
                  <a:outerShdw blurRad="38100" dist="38100" dir="2700000" algn="tl">
                    <a:srgbClr val="000000">
                      <a:alpha val="43137"/>
                    </a:srgbClr>
                  </a:outerShdw>
                </a:effectLst>
                <a:latin typeface="標楷體" panose="03000509000000000000" pitchFamily="65" charset="-120"/>
                <a:ea typeface="Adobe 繁黑體 Std B"/>
                <a:cs typeface="Arial Unicode MS" panose="020B0604020202020204" pitchFamily="34" charset="-120"/>
              </a:rPr>
              <a:t>提供學生獎學金</a:t>
            </a:r>
            <a:r>
              <a:rPr lang="zh-TW" altLang="en-US" sz="1700" dirty="0">
                <a:latin typeface="標楷體" panose="03000509000000000000" pitchFamily="65" charset="-120"/>
                <a:ea typeface="Adobe 繁黑體 Std B"/>
                <a:cs typeface="Arial Unicode MS" panose="020B0604020202020204" pitchFamily="34" charset="-120"/>
              </a:rPr>
              <a:t>，各單位應訂定支給規定或標準，且獎勵措施應有一定評比之過程，始得編列相關費用</a:t>
            </a:r>
            <a:r>
              <a:rPr lang="zh-TW" altLang="en-US" sz="1700" dirty="0" smtClean="0">
                <a:latin typeface="標楷體" panose="03000509000000000000" pitchFamily="65" charset="-120"/>
                <a:ea typeface="Adobe 繁黑體 Std B"/>
                <a:cs typeface="Arial Unicode MS" panose="020B0604020202020204" pitchFamily="34" charset="-120"/>
              </a:rPr>
              <a:t>。</a:t>
            </a:r>
            <a:endParaRPr lang="zh-TW" altLang="en-US" sz="1700" dirty="0">
              <a:latin typeface="標楷體" panose="03000509000000000000" pitchFamily="65" charset="-120"/>
              <a:ea typeface="Adobe 繁黑體 Std B"/>
              <a:cs typeface="Arial Unicode MS" panose="020B0604020202020204" pitchFamily="34" charset="-120"/>
            </a:endParaRPr>
          </a:p>
        </p:txBody>
      </p:sp>
      <p:pic>
        <p:nvPicPr>
          <p:cNvPr id="4" name="Picture 2" descr="國立臺灣戲曲學院"/>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866" y="80866"/>
            <a:ext cx="2207506" cy="585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98763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628650" y="680797"/>
            <a:ext cx="8074152" cy="4146240"/>
          </a:xfrm>
        </p:spPr>
        <p:txBody>
          <a:bodyPr>
            <a:noAutofit/>
          </a:bodyPr>
          <a:lstStyle/>
          <a:p>
            <a:pPr marL="114300" indent="0">
              <a:buNone/>
            </a:pPr>
            <a:r>
              <a:rPr lang="en-US" altLang="zh-TW" sz="2400" b="1" u="sng" dirty="0">
                <a:solidFill>
                  <a:srgbClr val="FF0000"/>
                </a:solidFill>
                <a:latin typeface="標楷體" panose="03000509000000000000" pitchFamily="65" charset="-120"/>
                <a:ea typeface="Adobe 繁黑體 Std B"/>
                <a:cs typeface="Arial Unicode MS" panose="020B0604020202020204" pitchFamily="34" charset="-120"/>
              </a:rPr>
              <a:t>(</a:t>
            </a:r>
            <a:r>
              <a:rPr lang="zh-TW" altLang="en-US" sz="2400" b="1" u="sng" dirty="0">
                <a:solidFill>
                  <a:srgbClr val="FF0000"/>
                </a:solidFill>
                <a:latin typeface="標楷體" panose="03000509000000000000" pitchFamily="65" charset="-120"/>
                <a:ea typeface="Adobe 繁黑體 Std B"/>
                <a:cs typeface="Arial Unicode MS" panose="020B0604020202020204" pitchFamily="34" charset="-120"/>
              </a:rPr>
              <a:t>二</a:t>
            </a:r>
            <a:r>
              <a:rPr lang="en-US" altLang="zh-TW" sz="2400" b="1" u="sng" dirty="0">
                <a:solidFill>
                  <a:srgbClr val="FF0000"/>
                </a:solidFill>
                <a:latin typeface="標楷體" panose="03000509000000000000" pitchFamily="65" charset="-120"/>
                <a:ea typeface="Adobe 繁黑體 Std B"/>
                <a:cs typeface="Arial Unicode MS" panose="020B0604020202020204" pitchFamily="34" charset="-120"/>
              </a:rPr>
              <a:t>)	</a:t>
            </a:r>
            <a:r>
              <a:rPr lang="zh-TW" altLang="en-US" sz="2400" b="1" u="sng" dirty="0">
                <a:solidFill>
                  <a:srgbClr val="FF0000"/>
                </a:solidFill>
                <a:latin typeface="標楷體" panose="03000509000000000000" pitchFamily="65" charset="-120"/>
                <a:ea typeface="Adobe 繁黑體 Std B"/>
                <a:cs typeface="Arial Unicode MS" panose="020B0604020202020204" pitchFamily="34" charset="-120"/>
              </a:rPr>
              <a:t>本計畫經費不得支用於下列項目：</a:t>
            </a:r>
            <a:r>
              <a:rPr lang="zh-TW" altLang="en-US" sz="1950" dirty="0" smtClean="0">
                <a:latin typeface="標楷體" panose="03000509000000000000" pitchFamily="65" charset="-120"/>
                <a:ea typeface="Adobe 繁黑體 Std B"/>
                <a:cs typeface="Arial Unicode MS" panose="020B0604020202020204" pitchFamily="34" charset="-120"/>
              </a:rPr>
              <a:t>：</a:t>
            </a:r>
            <a:endParaRPr lang="en-US" altLang="zh-TW" sz="1950" dirty="0">
              <a:latin typeface="標楷體" panose="03000509000000000000" pitchFamily="65" charset="-120"/>
              <a:ea typeface="Adobe 繁黑體 Std B"/>
              <a:cs typeface="Arial Unicode MS" panose="020B0604020202020204" pitchFamily="34" charset="-120"/>
            </a:endParaRPr>
          </a:p>
          <a:p>
            <a:pPr marL="637794" lvl="1" indent="-342900">
              <a:lnSpc>
                <a:spcPts val="2000"/>
              </a:lnSpc>
              <a:spcBef>
                <a:spcPts val="1200"/>
              </a:spcBef>
              <a:buFont typeface="+mj-lt"/>
              <a:buAutoNum type="arabicPeriod"/>
            </a:pPr>
            <a:r>
              <a:rPr lang="zh-TW" altLang="en-US" sz="1800" dirty="0">
                <a:latin typeface="標楷體" panose="03000509000000000000" pitchFamily="65" charset="-120"/>
                <a:ea typeface="Adobe 繁黑體 Std B"/>
                <a:cs typeface="Arial Unicode MS" panose="020B0604020202020204" pitchFamily="34" charset="-120"/>
              </a:rPr>
              <a:t>經常性維運性質之修繕經費、新建校舍工程建築、建築貸款利息補助及附屬機構。 </a:t>
            </a:r>
            <a:endParaRPr lang="en-US" altLang="zh-TW" sz="1800" dirty="0">
              <a:latin typeface="標楷體" panose="03000509000000000000" pitchFamily="65" charset="-120"/>
              <a:ea typeface="Adobe 繁黑體 Std B"/>
              <a:cs typeface="Arial Unicode MS" panose="020B0604020202020204" pitchFamily="34" charset="-120"/>
            </a:endParaRPr>
          </a:p>
          <a:p>
            <a:pPr marL="637794" lvl="1" indent="-342900">
              <a:lnSpc>
                <a:spcPts val="2000"/>
              </a:lnSpc>
              <a:spcBef>
                <a:spcPts val="1200"/>
              </a:spcBef>
              <a:buFont typeface="+mj-lt"/>
              <a:buAutoNum type="arabicPeriod"/>
            </a:pPr>
            <a:r>
              <a:rPr lang="en-US" altLang="zh-TW" sz="1800" dirty="0">
                <a:latin typeface="標楷體" panose="03000509000000000000" pitchFamily="65" charset="-120"/>
                <a:ea typeface="Adobe 繁黑體 Std B"/>
                <a:cs typeface="Arial Unicode MS" panose="020B0604020202020204" pitchFamily="34" charset="-120"/>
              </a:rPr>
              <a:t> </a:t>
            </a:r>
            <a:r>
              <a:rPr lang="zh-TW" altLang="en-US" sz="1800" dirty="0">
                <a:latin typeface="標楷體" panose="03000509000000000000" pitchFamily="65" charset="-120"/>
                <a:ea typeface="Adobe 繁黑體 Std B"/>
                <a:cs typeface="Arial Unicode MS" panose="020B0604020202020204" pitchFamily="34" charset="-120"/>
              </a:rPr>
              <a:t>一般行政事務性設施</a:t>
            </a:r>
            <a:r>
              <a:rPr lang="en-US" altLang="zh-TW" sz="1800" dirty="0">
                <a:latin typeface="標楷體" panose="03000509000000000000" pitchFamily="65" charset="-120"/>
                <a:ea typeface="Adobe 繁黑體 Std B"/>
                <a:cs typeface="Arial Unicode MS" panose="020B0604020202020204" pitchFamily="34" charset="-120"/>
              </a:rPr>
              <a:t>(</a:t>
            </a:r>
            <a:r>
              <a:rPr lang="zh-TW" altLang="en-US" sz="1800" dirty="0">
                <a:latin typeface="標楷體" panose="03000509000000000000" pitchFamily="65" charset="-120"/>
                <a:ea typeface="Adobe 繁黑體 Std B"/>
                <a:cs typeface="Arial Unicode MS" panose="020B0604020202020204" pitchFamily="34" charset="-120"/>
              </a:rPr>
              <a:t>如書櫃、辦公桌椅、冰箱、沙發、茶几、咖啡機等</a:t>
            </a:r>
            <a:r>
              <a:rPr lang="en-US" altLang="zh-TW" sz="1800" dirty="0">
                <a:latin typeface="標楷體" panose="03000509000000000000" pitchFamily="65" charset="-120"/>
                <a:ea typeface="Adobe 繁黑體 Std B"/>
                <a:cs typeface="Arial Unicode MS" panose="020B0604020202020204" pitchFamily="34" charset="-120"/>
              </a:rPr>
              <a:t>)</a:t>
            </a:r>
            <a:r>
              <a:rPr lang="zh-TW" altLang="en-US" sz="1800" dirty="0">
                <a:latin typeface="標楷體" panose="03000509000000000000" pitchFamily="65" charset="-120"/>
                <a:ea typeface="Adobe 繁黑體 Std B"/>
                <a:cs typeface="Arial Unicode MS" panose="020B0604020202020204" pitchFamily="34" charset="-120"/>
              </a:rPr>
              <a:t>。 </a:t>
            </a:r>
            <a:r>
              <a:rPr lang="zh-TW" altLang="en-US" sz="1800" b="1" u="sng" dirty="0">
                <a:solidFill>
                  <a:srgbClr val="0000FF"/>
                </a:solidFill>
                <a:latin typeface="標楷體" panose="03000509000000000000" pitchFamily="65" charset="-120"/>
                <a:ea typeface="Adobe 繁黑體 Std B"/>
                <a:cs typeface="Arial Unicode MS" panose="020B0604020202020204" pitchFamily="34" charset="-120"/>
              </a:rPr>
              <a:t>但用以提升學生學習品質之教室、空間修繕，不在此限</a:t>
            </a:r>
            <a:r>
              <a:rPr lang="zh-TW" altLang="en-US" sz="1800" dirty="0">
                <a:latin typeface="標楷體" panose="03000509000000000000" pitchFamily="65" charset="-120"/>
                <a:ea typeface="Adobe 繁黑體 Std B"/>
                <a:cs typeface="Arial Unicode MS" panose="020B0604020202020204" pitchFamily="34" charset="-120"/>
              </a:rPr>
              <a:t>。</a:t>
            </a:r>
            <a:r>
              <a:rPr lang="zh-TW" altLang="en-US" sz="1800" u="sng" dirty="0">
                <a:effectLst>
                  <a:outerShdw blurRad="38100" dist="38100" dir="2700000" algn="tl">
                    <a:srgbClr val="000000">
                      <a:alpha val="43137"/>
                    </a:srgbClr>
                  </a:outerShdw>
                </a:effectLst>
                <a:latin typeface="標楷體" panose="03000509000000000000" pitchFamily="65" charset="-120"/>
                <a:ea typeface="Adobe 繁黑體 Std B"/>
                <a:cs typeface="Arial Unicode MS" panose="020B0604020202020204" pitchFamily="34" charset="-120"/>
              </a:rPr>
              <a:t> </a:t>
            </a:r>
            <a:endParaRPr lang="en-US" altLang="zh-TW" sz="1800" u="sng" dirty="0">
              <a:effectLst>
                <a:outerShdw blurRad="38100" dist="38100" dir="2700000" algn="tl">
                  <a:srgbClr val="000000">
                    <a:alpha val="43137"/>
                  </a:srgbClr>
                </a:outerShdw>
              </a:effectLst>
              <a:latin typeface="標楷體" panose="03000509000000000000" pitchFamily="65" charset="-120"/>
              <a:ea typeface="Adobe 繁黑體 Std B"/>
              <a:cs typeface="Arial Unicode MS" panose="020B0604020202020204" pitchFamily="34" charset="-120"/>
            </a:endParaRPr>
          </a:p>
          <a:p>
            <a:pPr marL="637794" lvl="1" indent="-342900">
              <a:lnSpc>
                <a:spcPts val="2000"/>
              </a:lnSpc>
              <a:spcBef>
                <a:spcPts val="1200"/>
              </a:spcBef>
              <a:buFont typeface="+mj-lt"/>
              <a:buAutoNum type="arabicPeriod"/>
            </a:pPr>
            <a:r>
              <a:rPr lang="zh-TW" altLang="en-US" sz="1800" dirty="0">
                <a:latin typeface="標楷體" panose="03000509000000000000" pitchFamily="65" charset="-120"/>
                <a:ea typeface="Adobe 繁黑體 Std B"/>
                <a:cs typeface="Arial Unicode MS" panose="020B0604020202020204" pitchFamily="34" charset="-120"/>
              </a:rPr>
              <a:t>附屬機構、分部、分校及園區之土地取得及建築設施所需費用。 </a:t>
            </a:r>
            <a:endParaRPr lang="en-US" altLang="zh-TW" sz="1800" dirty="0">
              <a:latin typeface="標楷體" panose="03000509000000000000" pitchFamily="65" charset="-120"/>
              <a:ea typeface="Adobe 繁黑體 Std B"/>
              <a:cs typeface="Arial Unicode MS" panose="020B0604020202020204" pitchFamily="34" charset="-120"/>
            </a:endParaRPr>
          </a:p>
          <a:p>
            <a:pPr marL="637794" lvl="1" indent="-342900">
              <a:lnSpc>
                <a:spcPts val="2000"/>
              </a:lnSpc>
              <a:spcBef>
                <a:spcPts val="1200"/>
              </a:spcBef>
              <a:buFont typeface="+mj-lt"/>
              <a:buAutoNum type="arabicPeriod"/>
            </a:pPr>
            <a:r>
              <a:rPr lang="zh-TW" altLang="en-US" sz="1800" dirty="0">
                <a:latin typeface="標楷體" panose="03000509000000000000" pitchFamily="65" charset="-120"/>
                <a:ea typeface="Adobe 繁黑體 Std B"/>
                <a:cs typeface="Arial Unicode MS" panose="020B0604020202020204" pitchFamily="34" charset="-120"/>
              </a:rPr>
              <a:t>原已獲行政院或本部核定建築工程，並承諾由學校校務基金支應者。 </a:t>
            </a:r>
            <a:endParaRPr lang="en-US" altLang="zh-TW" sz="1800" dirty="0">
              <a:latin typeface="標楷體" panose="03000509000000000000" pitchFamily="65" charset="-120"/>
              <a:ea typeface="Adobe 繁黑體 Std B"/>
              <a:cs typeface="Arial Unicode MS" panose="020B0604020202020204" pitchFamily="34" charset="-120"/>
            </a:endParaRPr>
          </a:p>
          <a:p>
            <a:pPr marL="637794" lvl="1" indent="-342900">
              <a:lnSpc>
                <a:spcPts val="2000"/>
              </a:lnSpc>
              <a:spcBef>
                <a:spcPts val="1200"/>
              </a:spcBef>
              <a:buFont typeface="+mj-lt"/>
              <a:buAutoNum type="arabicPeriod"/>
            </a:pPr>
            <a:r>
              <a:rPr lang="zh-TW" altLang="en-US" sz="1800" dirty="0">
                <a:latin typeface="標楷體" panose="03000509000000000000" pitchFamily="65" charset="-120"/>
                <a:ea typeface="Adobe 繁黑體 Std B"/>
                <a:cs typeface="Arial Unicode MS" panose="020B0604020202020204" pitchFamily="34" charset="-120"/>
              </a:rPr>
              <a:t>建築物耐震補強工程、新增工程之自償性建築設施、體育設施及餐廳。</a:t>
            </a:r>
            <a:endParaRPr lang="en-US" altLang="zh-TW" sz="1800" dirty="0">
              <a:latin typeface="標楷體" panose="03000509000000000000" pitchFamily="65" charset="-120"/>
              <a:ea typeface="Adobe 繁黑體 Std B"/>
              <a:cs typeface="Arial Unicode MS" panose="020B0604020202020204" pitchFamily="34" charset="-120"/>
            </a:endParaRPr>
          </a:p>
          <a:p>
            <a:pPr marL="637794" lvl="1" indent="-342900">
              <a:lnSpc>
                <a:spcPts val="2000"/>
              </a:lnSpc>
              <a:spcBef>
                <a:spcPts val="1200"/>
              </a:spcBef>
              <a:buFont typeface="+mj-lt"/>
              <a:buAutoNum type="arabicPeriod"/>
            </a:pPr>
            <a:r>
              <a:rPr lang="zh-TW" altLang="en-US" sz="1800" dirty="0">
                <a:latin typeface="標楷體" panose="03000509000000000000" pitchFamily="65" charset="-120"/>
                <a:ea typeface="Adobe 繁黑體 Std B"/>
                <a:cs typeface="Arial Unicode MS" panose="020B0604020202020204" pitchFamily="34" charset="-120"/>
              </a:rPr>
              <a:t>本計畫之主持費用、學校管理費（包括水電費、電話費、燃料費及一般行政 事務設備之維護費用）及內部場地費。</a:t>
            </a:r>
            <a:r>
              <a:rPr lang="zh-TW" altLang="en-US" sz="1800" b="1" u="sng" dirty="0">
                <a:solidFill>
                  <a:srgbClr val="0000FF"/>
                </a:solidFill>
                <a:latin typeface="標楷體" panose="03000509000000000000" pitchFamily="65" charset="-120"/>
                <a:ea typeface="Adobe 繁黑體 Std B"/>
                <a:cs typeface="Arial Unicode MS" panose="020B0604020202020204" pitchFamily="34" charset="-120"/>
              </a:rPr>
              <a:t>但內部場地有對外收費，且供辦理計畫使用者，不在此限</a:t>
            </a:r>
            <a:r>
              <a:rPr lang="zh-TW" altLang="en-US" sz="1800" b="1" dirty="0">
                <a:latin typeface="標楷體" panose="03000509000000000000" pitchFamily="65" charset="-120"/>
                <a:ea typeface="Adobe 繁黑體 Std B"/>
                <a:cs typeface="Arial Unicode MS" panose="020B0604020202020204" pitchFamily="34" charset="-120"/>
              </a:rPr>
              <a:t>。 </a:t>
            </a:r>
            <a:endParaRPr lang="en-US" altLang="zh-TW" sz="2400" b="1" dirty="0">
              <a:latin typeface="標楷體" panose="03000509000000000000" pitchFamily="65" charset="-120"/>
              <a:ea typeface="Adobe 繁黑體 Std B"/>
              <a:cs typeface="Arial Unicode MS" panose="020B0604020202020204" pitchFamily="34" charset="-120"/>
            </a:endParaRPr>
          </a:p>
        </p:txBody>
      </p:sp>
      <p:pic>
        <p:nvPicPr>
          <p:cNvPr id="4" name="Picture 2" descr="國立臺灣戲曲學院"/>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054" y="95318"/>
            <a:ext cx="2207506" cy="585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2057212"/>
      </p:ext>
    </p:extLst>
  </p:cSld>
  <p:clrMapOvr>
    <a:masterClrMapping/>
  </p:clrMapOvr>
  <p:timing>
    <p:tnLst>
      <p:par>
        <p:cTn id="1" dur="indefinite" restart="never" nodeType="tmRoot"/>
      </p:par>
    </p:tnLst>
  </p:timing>
</p:sld>
</file>

<file path=ppt/theme/theme1.xml><?xml version="1.0" encoding="utf-8"?>
<a:theme xmlns:a="http://schemas.openxmlformats.org/drawingml/2006/main" name="Visual Communication Workshop by Slidesgo">
  <a:themeElements>
    <a:clrScheme name="Simple Light">
      <a:dk1>
        <a:srgbClr val="000000"/>
      </a:dk1>
      <a:lt1>
        <a:srgbClr val="FFFFFF"/>
      </a:lt1>
      <a:dk2>
        <a:srgbClr val="595959"/>
      </a:dk2>
      <a:lt2>
        <a:srgbClr val="011E50"/>
      </a:lt2>
      <a:accent1>
        <a:srgbClr val="99D7EF"/>
      </a:accent1>
      <a:accent2>
        <a:srgbClr val="011E50"/>
      </a:accent2>
      <a:accent3>
        <a:srgbClr val="FE524D"/>
      </a:accent3>
      <a:accent4>
        <a:srgbClr val="FE9B2B"/>
      </a:accent4>
      <a:accent5>
        <a:srgbClr val="FFF8FF"/>
      </a:accent5>
      <a:accent6>
        <a:srgbClr val="FFD966"/>
      </a:accent6>
      <a:hlink>
        <a:srgbClr val="43434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5268</TotalTime>
  <Words>2655</Words>
  <Application>Microsoft Office PowerPoint</Application>
  <PresentationFormat>如螢幕大小 (16:9)</PresentationFormat>
  <Paragraphs>293</Paragraphs>
  <Slides>26</Slides>
  <Notes>2</Notes>
  <HiddenSlides>0</HiddenSlides>
  <MMClips>0</MMClips>
  <ScaleCrop>false</ScaleCrop>
  <HeadingPairs>
    <vt:vector size="6" baseType="variant">
      <vt:variant>
        <vt:lpstr>使用字型</vt:lpstr>
      </vt:variant>
      <vt:variant>
        <vt:i4>10</vt:i4>
      </vt:variant>
      <vt:variant>
        <vt:lpstr>佈景主題</vt:lpstr>
      </vt:variant>
      <vt:variant>
        <vt:i4>1</vt:i4>
      </vt:variant>
      <vt:variant>
        <vt:lpstr>投影片標題</vt:lpstr>
      </vt:variant>
      <vt:variant>
        <vt:i4>26</vt:i4>
      </vt:variant>
    </vt:vector>
  </HeadingPairs>
  <TitlesOfParts>
    <vt:vector size="37" baseType="lpstr">
      <vt:lpstr>Calibri</vt:lpstr>
      <vt:lpstr>Wingdings</vt:lpstr>
      <vt:lpstr>新細明體</vt:lpstr>
      <vt:lpstr>微軟正黑體</vt:lpstr>
      <vt:lpstr>Arial</vt:lpstr>
      <vt:lpstr>Times New Roman</vt:lpstr>
      <vt:lpstr>Adobe 繁黑體 Std B</vt:lpstr>
      <vt:lpstr>標楷體</vt:lpstr>
      <vt:lpstr>Arial Unicode MS</vt:lpstr>
      <vt:lpstr>Montserrat</vt:lpstr>
      <vt:lpstr>Visual Communication Workshop by Slidesgo</vt:lpstr>
      <vt:lpstr>高等教育深耕計畫經費原則</vt:lpstr>
      <vt:lpstr>PowerPoint 簡報</vt:lpstr>
      <vt:lpstr>高教深耕經費支用原則</vt:lpstr>
      <vt:lpstr>高教深耕經費支用原則</vt:lpstr>
      <vt:lpstr>高教深耕經費支用原則</vt:lpstr>
      <vt:lpstr>國立臺灣戲曲學院高等教育深耕計畫 經費使用原則及注意事項</vt:lpstr>
      <vt:lpstr>PowerPoint 簡報</vt:lpstr>
      <vt:lpstr>PowerPoint 簡報</vt:lpstr>
      <vt:lpstr>PowerPoint 簡報</vt:lpstr>
      <vt:lpstr>PowerPoint 簡報</vt:lpstr>
      <vt:lpstr>PowerPoint 簡報</vt:lpstr>
      <vt:lpstr>附表 </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VISUAL COMMUNICATION</dc:title>
  <dc:creator>20220314</dc:creator>
  <cp:lastModifiedBy>20220314</cp:lastModifiedBy>
  <cp:revision>28</cp:revision>
  <dcterms:modified xsi:type="dcterms:W3CDTF">2025-09-30T09:14:19Z</dcterms:modified>
</cp:coreProperties>
</file>